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2"/>
  </p:notesMasterIdLst>
  <p:sldIdLst>
    <p:sldId id="258" r:id="rId2"/>
    <p:sldId id="334" r:id="rId3"/>
    <p:sldId id="326" r:id="rId4"/>
    <p:sldId id="1942" r:id="rId5"/>
    <p:sldId id="1961" r:id="rId6"/>
    <p:sldId id="263" r:id="rId7"/>
    <p:sldId id="1960" r:id="rId8"/>
    <p:sldId id="337" r:id="rId9"/>
    <p:sldId id="383" r:id="rId10"/>
    <p:sldId id="384" r:id="rId11"/>
    <p:sldId id="382" r:id="rId12"/>
    <p:sldId id="267" r:id="rId13"/>
    <p:sldId id="386" r:id="rId14"/>
    <p:sldId id="288" r:id="rId15"/>
    <p:sldId id="286" r:id="rId16"/>
    <p:sldId id="279" r:id="rId17"/>
    <p:sldId id="339" r:id="rId18"/>
    <p:sldId id="282" r:id="rId19"/>
    <p:sldId id="396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0AE195-A3E2-4BC4-8453-251A12F74AFF}">
          <p14:sldIdLst/>
        </p14:section>
        <p14:section name="Untitled Section" id="{8D321820-C0D7-40DC-97F9-B2711D8F75BA}">
          <p14:sldIdLst>
            <p14:sldId id="258"/>
            <p14:sldId id="334"/>
            <p14:sldId id="326"/>
            <p14:sldId id="1942"/>
            <p14:sldId id="1961"/>
            <p14:sldId id="263"/>
            <p14:sldId id="1960"/>
            <p14:sldId id="337"/>
            <p14:sldId id="383"/>
            <p14:sldId id="384"/>
            <p14:sldId id="382"/>
            <p14:sldId id="267"/>
            <p14:sldId id="386"/>
            <p14:sldId id="288"/>
            <p14:sldId id="286"/>
            <p14:sldId id="279"/>
            <p14:sldId id="339"/>
            <p14:sldId id="282"/>
            <p14:sldId id="39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Cheptea" initials="NC" lastIdx="1" clrIdx="0">
    <p:extLst>
      <p:ext uri="{19B8F6BF-5375-455C-9EA6-DF929625EA0E}">
        <p15:presenceInfo xmlns:p15="http://schemas.microsoft.com/office/powerpoint/2012/main" userId="S-1-5-21-227534842-3574740293-4183652098-23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73695" autoAdjust="0"/>
  </p:normalViewPr>
  <p:slideViewPr>
    <p:cSldViewPr snapToGrid="0">
      <p:cViewPr varScale="1">
        <p:scale>
          <a:sx n="85" d="100"/>
          <a:sy n="85" d="100"/>
        </p:scale>
        <p:origin x="15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8F4CB-BC37-4709-BAF1-37E592109D7A}" type="doc">
      <dgm:prSet loTypeId="urn:microsoft.com/office/officeart/2005/8/layout/radial6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2FDD7F4-1128-4E8B-A33C-692C015F24F3}">
      <dgm:prSet phldrT="[Текст]"/>
      <dgm:spPr/>
      <dgm:t>
        <a:bodyPr/>
        <a:lstStyle/>
        <a:p>
          <a:r>
            <a:rPr lang="en-US" b="1" dirty="0" err="1">
              <a:solidFill>
                <a:srgbClr val="FF0000"/>
              </a:solidFill>
            </a:rPr>
            <a:t>Atribu</a:t>
          </a:r>
          <a:r>
            <a:rPr lang="ro-RO" b="1" dirty="0">
              <a:solidFill>
                <a:srgbClr val="FF0000"/>
              </a:solidFill>
            </a:rPr>
            <a:t>ți</a:t>
          </a:r>
          <a:r>
            <a:rPr lang="en-US" b="1" dirty="0" err="1">
              <a:solidFill>
                <a:srgbClr val="FF0000"/>
              </a:solidFill>
            </a:rPr>
            <a:t>ile</a:t>
          </a:r>
          <a:endParaRPr lang="ro-RO" b="1" dirty="0">
            <a:solidFill>
              <a:srgbClr val="FF0000"/>
            </a:solidFill>
          </a:endParaRPr>
        </a:p>
        <a:p>
          <a:r>
            <a:rPr lang="en-US" b="1" dirty="0">
              <a:solidFill>
                <a:srgbClr val="FF0000"/>
              </a:solidFill>
            </a:rPr>
            <a:t> CNA</a:t>
          </a:r>
          <a:endParaRPr lang="ru-RU" b="1" dirty="0">
            <a:solidFill>
              <a:srgbClr val="FF0000"/>
            </a:solidFill>
          </a:endParaRPr>
        </a:p>
      </dgm:t>
    </dgm:pt>
    <dgm:pt modelId="{C55AB8F6-A7E0-43D3-9552-FD16739DB5CF}" type="parTrans" cxnId="{8EEC0C17-167C-420C-B0D3-DD58A0232493}">
      <dgm:prSet/>
      <dgm:spPr/>
      <dgm:t>
        <a:bodyPr/>
        <a:lstStyle/>
        <a:p>
          <a:endParaRPr lang="ru-RU"/>
        </a:p>
      </dgm:t>
    </dgm:pt>
    <dgm:pt modelId="{BE261273-4619-4958-9587-C29417E19D5B}" type="sibTrans" cxnId="{8EEC0C17-167C-420C-B0D3-DD58A0232493}">
      <dgm:prSet/>
      <dgm:spPr/>
      <dgm:t>
        <a:bodyPr/>
        <a:lstStyle/>
        <a:p>
          <a:endParaRPr lang="ru-RU"/>
        </a:p>
      </dgm:t>
    </dgm:pt>
    <dgm:pt modelId="{EB0ECF5A-5274-4727-885A-D7EE08008630}">
      <dgm:prSet phldrT="[Текст]"/>
      <dgm:spPr/>
      <dgm:t>
        <a:bodyPr/>
        <a:lstStyle/>
        <a:p>
          <a:r>
            <a:rPr lang="ro-RO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Prevenirea </a:t>
          </a:r>
          <a:r>
            <a:rPr lang="ro-RO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corupţiei</a:t>
          </a:r>
          <a:endParaRPr lang="ru-RU" dirty="0">
            <a:solidFill>
              <a:srgbClr val="7030A0"/>
            </a:solidFill>
          </a:endParaRPr>
        </a:p>
      </dgm:t>
    </dgm:pt>
    <dgm:pt modelId="{48527758-1ED8-4C51-975D-02F7CE647F66}" type="parTrans" cxnId="{23AEADF5-35FB-49AB-A8EA-B7829D6392AA}">
      <dgm:prSet/>
      <dgm:spPr/>
      <dgm:t>
        <a:bodyPr/>
        <a:lstStyle/>
        <a:p>
          <a:endParaRPr lang="ru-RU"/>
        </a:p>
      </dgm:t>
    </dgm:pt>
    <dgm:pt modelId="{5E27BEE7-92D5-4F36-8C78-CE5D3BD8E169}" type="sibTrans" cxnId="{23AEADF5-35FB-49AB-A8EA-B7829D6392AA}">
      <dgm:prSet/>
      <dgm:spPr/>
      <dgm:t>
        <a:bodyPr/>
        <a:lstStyle/>
        <a:p>
          <a:endParaRPr lang="ru-RU"/>
        </a:p>
      </dgm:t>
    </dgm:pt>
    <dgm:pt modelId="{ABDD389F-EEF0-4F18-95AC-4588B7282492}">
      <dgm:prSet phldrT="[Текст]"/>
      <dgm:spPr/>
      <dgm:t>
        <a:bodyPr/>
        <a:lstStyle/>
        <a:p>
          <a:r>
            <a:rPr lang="ro-RO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ru-RU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fectuarea</a:t>
          </a:r>
          <a:r>
            <a:rPr lang="ru-RU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expertizei</a:t>
          </a:r>
          <a:r>
            <a:rPr lang="ru-RU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anticorupţie</a:t>
          </a:r>
          <a:endParaRPr lang="ru-RU" dirty="0">
            <a:solidFill>
              <a:srgbClr val="7030A0"/>
            </a:solidFill>
          </a:endParaRPr>
        </a:p>
      </dgm:t>
    </dgm:pt>
    <dgm:pt modelId="{5C13364D-D38D-47E4-9E59-2C1A0ABECFC3}" type="parTrans" cxnId="{5BCB5FEC-D1F6-45C2-8CA1-21DAAFB31B41}">
      <dgm:prSet/>
      <dgm:spPr/>
      <dgm:t>
        <a:bodyPr/>
        <a:lstStyle/>
        <a:p>
          <a:endParaRPr lang="ru-RU"/>
        </a:p>
      </dgm:t>
    </dgm:pt>
    <dgm:pt modelId="{A66DAF90-FE01-43A0-B934-3A3817F32656}" type="sibTrans" cxnId="{5BCB5FEC-D1F6-45C2-8CA1-21DAAFB31B41}">
      <dgm:prSet/>
      <dgm:spPr/>
      <dgm:t>
        <a:bodyPr/>
        <a:lstStyle/>
        <a:p>
          <a:endParaRPr lang="ru-RU"/>
        </a:p>
      </dgm:t>
    </dgm:pt>
    <dgm:pt modelId="{C56FE660-49C9-43B5-8F44-F5034716D7F4}">
      <dgm:prSet phldrT="[Текст]"/>
      <dgm:spPr/>
      <dgm:t>
        <a:bodyPr/>
        <a:lstStyle/>
        <a:p>
          <a:r>
            <a:rPr lang="ro-RO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fectuarea</a:t>
          </a:r>
          <a:r>
            <a:rPr lang="en-US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evaluării</a:t>
          </a:r>
          <a:r>
            <a:rPr lang="en-US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integrităţii</a:t>
          </a:r>
          <a:r>
            <a:rPr lang="en-US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instituţionale</a:t>
          </a:r>
          <a:endParaRPr lang="ru-RU" dirty="0">
            <a:solidFill>
              <a:srgbClr val="7030A0"/>
            </a:solidFill>
          </a:endParaRPr>
        </a:p>
      </dgm:t>
    </dgm:pt>
    <dgm:pt modelId="{53711B89-59D4-438A-8F9A-5C836C48DC99}" type="parTrans" cxnId="{C839AD3F-BC73-4653-A778-0496775DD402}">
      <dgm:prSet/>
      <dgm:spPr/>
      <dgm:t>
        <a:bodyPr/>
        <a:lstStyle/>
        <a:p>
          <a:endParaRPr lang="ru-RU"/>
        </a:p>
      </dgm:t>
    </dgm:pt>
    <dgm:pt modelId="{88D86B67-FE66-423A-8180-ACE93A9319BC}" type="sibTrans" cxnId="{C839AD3F-BC73-4653-A778-0496775DD402}">
      <dgm:prSet/>
      <dgm:spPr/>
      <dgm:t>
        <a:bodyPr/>
        <a:lstStyle/>
        <a:p>
          <a:endParaRPr lang="ru-RU"/>
        </a:p>
      </dgm:t>
    </dgm:pt>
    <dgm:pt modelId="{82C6CBDA-8C7C-4CB7-A49A-498E3F4C4D0B}">
      <dgm:prSet phldrT="[Текст]"/>
      <dgm:spPr/>
      <dgm:t>
        <a:bodyPr/>
        <a:lstStyle/>
        <a:p>
          <a:r>
            <a:rPr lang="ro-RO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fectuarea</a:t>
          </a:r>
          <a:r>
            <a:rPr lang="en-US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analizei</a:t>
          </a:r>
          <a:r>
            <a:rPr lang="en-US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operaţionale</a:t>
          </a:r>
          <a:r>
            <a:rPr lang="en-US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strategice</a:t>
          </a:r>
          <a:endParaRPr lang="ru-RU" dirty="0">
            <a:solidFill>
              <a:srgbClr val="7030A0"/>
            </a:solidFill>
          </a:endParaRPr>
        </a:p>
      </dgm:t>
    </dgm:pt>
    <dgm:pt modelId="{1E60E557-08AA-4E9C-A434-8FE839B9FD84}" type="parTrans" cxnId="{6E8CAFF5-2AFA-4CE2-9A38-2DC2B1A08276}">
      <dgm:prSet/>
      <dgm:spPr/>
      <dgm:t>
        <a:bodyPr/>
        <a:lstStyle/>
        <a:p>
          <a:endParaRPr lang="ru-RU"/>
        </a:p>
      </dgm:t>
    </dgm:pt>
    <dgm:pt modelId="{DC829675-BBD7-4FDD-98A0-3BC1B76CA333}" type="sibTrans" cxnId="{6E8CAFF5-2AFA-4CE2-9A38-2DC2B1A08276}">
      <dgm:prSet/>
      <dgm:spPr/>
      <dgm:t>
        <a:bodyPr/>
        <a:lstStyle/>
        <a:p>
          <a:endParaRPr lang="ru-RU"/>
        </a:p>
      </dgm:t>
    </dgm:pt>
    <dgm:pt modelId="{88B95718-63D5-4B78-A5A4-6FBD7C709055}">
      <dgm:prSet phldrT="[Текст]"/>
      <dgm:spPr/>
      <dgm:t>
        <a:bodyPr/>
        <a:lstStyle/>
        <a:p>
          <a:r>
            <a:rPr lang="ro-RO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Combaterea </a:t>
          </a:r>
          <a:r>
            <a:rPr lang="ro-RO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corupţiei</a:t>
          </a:r>
          <a:r>
            <a:rPr lang="ro-RO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ro-RO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celor conexe </a:t>
          </a:r>
          <a:r>
            <a:rPr lang="ro-RO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corupţiei</a:t>
          </a:r>
          <a:endParaRPr lang="ru-RU" dirty="0">
            <a:solidFill>
              <a:srgbClr val="7030A0"/>
            </a:solidFill>
          </a:endParaRPr>
        </a:p>
      </dgm:t>
    </dgm:pt>
    <dgm:pt modelId="{5E835AF5-2B34-4583-AE61-50A283A5B4C2}" type="parTrans" cxnId="{5B53A429-52F2-4A56-84C0-F29599B8BEED}">
      <dgm:prSet/>
      <dgm:spPr/>
      <dgm:t>
        <a:bodyPr/>
        <a:lstStyle/>
        <a:p>
          <a:endParaRPr lang="ru-RU"/>
        </a:p>
      </dgm:t>
    </dgm:pt>
    <dgm:pt modelId="{2A92BF13-E497-4EEB-ABF4-FFB94BB3A2EE}" type="sibTrans" cxnId="{5B53A429-52F2-4A56-84C0-F29599B8BEED}">
      <dgm:prSet/>
      <dgm:spPr/>
      <dgm:t>
        <a:bodyPr/>
        <a:lstStyle/>
        <a:p>
          <a:endParaRPr lang="ru-RU"/>
        </a:p>
      </dgm:t>
    </dgm:pt>
    <dgm:pt modelId="{84E49244-030B-44E4-A943-D90774641D0F}">
      <dgm:prSet phldrT="[Текст]"/>
      <dgm:spPr/>
      <dgm:t>
        <a:bodyPr/>
        <a:lstStyle/>
        <a:p>
          <a:r>
            <a:rPr lang="ro-RO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ecuperarea</a:t>
          </a:r>
          <a:r>
            <a:rPr lang="en-US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bunurilor</a:t>
          </a:r>
          <a:r>
            <a:rPr lang="en-US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infracţionale</a:t>
          </a:r>
          <a:endParaRPr lang="ru-RU" dirty="0">
            <a:solidFill>
              <a:srgbClr val="7030A0"/>
            </a:solidFill>
          </a:endParaRPr>
        </a:p>
      </dgm:t>
    </dgm:pt>
    <dgm:pt modelId="{857DF0FD-4E50-44B4-B3AD-C2E5DCD9D4C6}" type="parTrans" cxnId="{F59482E0-AD29-4124-9510-F4A1229548E0}">
      <dgm:prSet/>
      <dgm:spPr/>
      <dgm:t>
        <a:bodyPr/>
        <a:lstStyle/>
        <a:p>
          <a:endParaRPr lang="ru-RU"/>
        </a:p>
      </dgm:t>
    </dgm:pt>
    <dgm:pt modelId="{FA262FDE-8660-4A8E-BA2A-42FED957DF34}" type="sibTrans" cxnId="{F59482E0-AD29-4124-9510-F4A1229548E0}">
      <dgm:prSet/>
      <dgm:spPr/>
      <dgm:t>
        <a:bodyPr/>
        <a:lstStyle/>
        <a:p>
          <a:endParaRPr lang="ru-RU"/>
        </a:p>
      </dgm:t>
    </dgm:pt>
    <dgm:pt modelId="{AA79553E-3AC8-45F0-B49A-C0E5104FE88E}" type="pres">
      <dgm:prSet presAssocID="{5948F4CB-BC37-4709-BAF1-37E592109D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59DE74-1B3B-4E88-99AD-CDD455F393AC}" type="pres">
      <dgm:prSet presAssocID="{22FDD7F4-1128-4E8B-A33C-692C015F24F3}" presName="centerShape" presStyleLbl="node0" presStyleIdx="0" presStyleCnt="1"/>
      <dgm:spPr/>
    </dgm:pt>
    <dgm:pt modelId="{10A08964-5CA4-4B2A-8283-52AA27BF3D0D}" type="pres">
      <dgm:prSet presAssocID="{EB0ECF5A-5274-4727-885A-D7EE08008630}" presName="node" presStyleLbl="node1" presStyleIdx="0" presStyleCnt="6">
        <dgm:presLayoutVars>
          <dgm:bulletEnabled val="1"/>
        </dgm:presLayoutVars>
      </dgm:prSet>
      <dgm:spPr/>
    </dgm:pt>
    <dgm:pt modelId="{703A6B03-E3B4-4F10-AF3F-BCC2258151FA}" type="pres">
      <dgm:prSet presAssocID="{EB0ECF5A-5274-4727-885A-D7EE08008630}" presName="dummy" presStyleCnt="0"/>
      <dgm:spPr/>
    </dgm:pt>
    <dgm:pt modelId="{06CE6D5B-82F3-4BBB-A0E5-95B4D983B3D8}" type="pres">
      <dgm:prSet presAssocID="{5E27BEE7-92D5-4F36-8C78-CE5D3BD8E169}" presName="sibTrans" presStyleLbl="sibTrans2D1" presStyleIdx="0" presStyleCnt="6"/>
      <dgm:spPr/>
    </dgm:pt>
    <dgm:pt modelId="{EB340198-43C4-47F7-9EC7-8722729B8121}" type="pres">
      <dgm:prSet presAssocID="{88B95718-63D5-4B78-A5A4-6FBD7C709055}" presName="node" presStyleLbl="node1" presStyleIdx="1" presStyleCnt="6">
        <dgm:presLayoutVars>
          <dgm:bulletEnabled val="1"/>
        </dgm:presLayoutVars>
      </dgm:prSet>
      <dgm:spPr/>
    </dgm:pt>
    <dgm:pt modelId="{4B54D681-6643-4390-BF3B-144A375F3DE4}" type="pres">
      <dgm:prSet presAssocID="{88B95718-63D5-4B78-A5A4-6FBD7C709055}" presName="dummy" presStyleCnt="0"/>
      <dgm:spPr/>
    </dgm:pt>
    <dgm:pt modelId="{BA6B80FA-F0C6-4921-87E4-AA204EC8A00A}" type="pres">
      <dgm:prSet presAssocID="{2A92BF13-E497-4EEB-ABF4-FFB94BB3A2EE}" presName="sibTrans" presStyleLbl="sibTrans2D1" presStyleIdx="1" presStyleCnt="6"/>
      <dgm:spPr/>
    </dgm:pt>
    <dgm:pt modelId="{AA88E3C0-5067-445B-8F87-5C0451D7F746}" type="pres">
      <dgm:prSet presAssocID="{ABDD389F-EEF0-4F18-95AC-4588B7282492}" presName="node" presStyleLbl="node1" presStyleIdx="2" presStyleCnt="6">
        <dgm:presLayoutVars>
          <dgm:bulletEnabled val="1"/>
        </dgm:presLayoutVars>
      </dgm:prSet>
      <dgm:spPr/>
    </dgm:pt>
    <dgm:pt modelId="{BB9A0982-BE33-478D-8C0F-F369541478F4}" type="pres">
      <dgm:prSet presAssocID="{ABDD389F-EEF0-4F18-95AC-4588B7282492}" presName="dummy" presStyleCnt="0"/>
      <dgm:spPr/>
    </dgm:pt>
    <dgm:pt modelId="{2A184411-1F2C-40DF-8B41-BF7E794E6D06}" type="pres">
      <dgm:prSet presAssocID="{A66DAF90-FE01-43A0-B934-3A3817F32656}" presName="sibTrans" presStyleLbl="sibTrans2D1" presStyleIdx="2" presStyleCnt="6"/>
      <dgm:spPr/>
    </dgm:pt>
    <dgm:pt modelId="{00DB8353-72B3-4A4A-8CCC-FCBCE1A5E67F}" type="pres">
      <dgm:prSet presAssocID="{C56FE660-49C9-43B5-8F44-F5034716D7F4}" presName="node" presStyleLbl="node1" presStyleIdx="3" presStyleCnt="6">
        <dgm:presLayoutVars>
          <dgm:bulletEnabled val="1"/>
        </dgm:presLayoutVars>
      </dgm:prSet>
      <dgm:spPr/>
    </dgm:pt>
    <dgm:pt modelId="{A020F19E-6EEF-4502-890D-51BE57C92C90}" type="pres">
      <dgm:prSet presAssocID="{C56FE660-49C9-43B5-8F44-F5034716D7F4}" presName="dummy" presStyleCnt="0"/>
      <dgm:spPr/>
    </dgm:pt>
    <dgm:pt modelId="{DDEFCDC0-9E8C-4BFB-80DD-3CDC85E89E4B}" type="pres">
      <dgm:prSet presAssocID="{88D86B67-FE66-423A-8180-ACE93A9319BC}" presName="sibTrans" presStyleLbl="sibTrans2D1" presStyleIdx="3" presStyleCnt="6"/>
      <dgm:spPr/>
    </dgm:pt>
    <dgm:pt modelId="{899657BE-6588-4AE6-8EF8-73051B9C6E9D}" type="pres">
      <dgm:prSet presAssocID="{82C6CBDA-8C7C-4CB7-A49A-498E3F4C4D0B}" presName="node" presStyleLbl="node1" presStyleIdx="4" presStyleCnt="6">
        <dgm:presLayoutVars>
          <dgm:bulletEnabled val="1"/>
        </dgm:presLayoutVars>
      </dgm:prSet>
      <dgm:spPr/>
    </dgm:pt>
    <dgm:pt modelId="{4B8B609D-FA8F-4554-BE46-16DB8847E306}" type="pres">
      <dgm:prSet presAssocID="{82C6CBDA-8C7C-4CB7-A49A-498E3F4C4D0B}" presName="dummy" presStyleCnt="0"/>
      <dgm:spPr/>
    </dgm:pt>
    <dgm:pt modelId="{D203C7BD-4830-48B9-87E5-EB749FA2DBB6}" type="pres">
      <dgm:prSet presAssocID="{DC829675-BBD7-4FDD-98A0-3BC1B76CA333}" presName="sibTrans" presStyleLbl="sibTrans2D1" presStyleIdx="4" presStyleCnt="6"/>
      <dgm:spPr/>
    </dgm:pt>
    <dgm:pt modelId="{CD38F2FC-3FB1-48ED-8B7E-CE6458ADCCC7}" type="pres">
      <dgm:prSet presAssocID="{84E49244-030B-44E4-A943-D90774641D0F}" presName="node" presStyleLbl="node1" presStyleIdx="5" presStyleCnt="6">
        <dgm:presLayoutVars>
          <dgm:bulletEnabled val="1"/>
        </dgm:presLayoutVars>
      </dgm:prSet>
      <dgm:spPr/>
    </dgm:pt>
    <dgm:pt modelId="{CBB6B692-A4CE-4CAC-970C-E9702DB22346}" type="pres">
      <dgm:prSet presAssocID="{84E49244-030B-44E4-A943-D90774641D0F}" presName="dummy" presStyleCnt="0"/>
      <dgm:spPr/>
    </dgm:pt>
    <dgm:pt modelId="{39483587-2DBA-40D1-ABF5-671ED34BA1BC}" type="pres">
      <dgm:prSet presAssocID="{FA262FDE-8660-4A8E-BA2A-42FED957DF34}" presName="sibTrans" presStyleLbl="sibTrans2D1" presStyleIdx="5" presStyleCnt="6"/>
      <dgm:spPr/>
    </dgm:pt>
  </dgm:ptLst>
  <dgm:cxnLst>
    <dgm:cxn modelId="{7567D800-2956-40C1-991C-369FA8693B5F}" type="presOf" srcId="{82C6CBDA-8C7C-4CB7-A49A-498E3F4C4D0B}" destId="{899657BE-6588-4AE6-8EF8-73051B9C6E9D}" srcOrd="0" destOrd="0" presId="urn:microsoft.com/office/officeart/2005/8/layout/radial6"/>
    <dgm:cxn modelId="{FDF5E807-8B02-4CEC-A9FE-1D3227F5DF6F}" type="presOf" srcId="{C56FE660-49C9-43B5-8F44-F5034716D7F4}" destId="{00DB8353-72B3-4A4A-8CCC-FCBCE1A5E67F}" srcOrd="0" destOrd="0" presId="urn:microsoft.com/office/officeart/2005/8/layout/radial6"/>
    <dgm:cxn modelId="{8EEC0C17-167C-420C-B0D3-DD58A0232493}" srcId="{5948F4CB-BC37-4709-BAF1-37E592109D7A}" destId="{22FDD7F4-1128-4E8B-A33C-692C015F24F3}" srcOrd="0" destOrd="0" parTransId="{C55AB8F6-A7E0-43D3-9552-FD16739DB5CF}" sibTransId="{BE261273-4619-4958-9587-C29417E19D5B}"/>
    <dgm:cxn modelId="{4AA4D018-2FA8-4073-8923-27F73E0C8B0F}" type="presOf" srcId="{ABDD389F-EEF0-4F18-95AC-4588B7282492}" destId="{AA88E3C0-5067-445B-8F87-5C0451D7F746}" srcOrd="0" destOrd="0" presId="urn:microsoft.com/office/officeart/2005/8/layout/radial6"/>
    <dgm:cxn modelId="{D80FF11B-2E27-4313-81E4-A4CAEDECB608}" type="presOf" srcId="{84E49244-030B-44E4-A943-D90774641D0F}" destId="{CD38F2FC-3FB1-48ED-8B7E-CE6458ADCCC7}" srcOrd="0" destOrd="0" presId="urn:microsoft.com/office/officeart/2005/8/layout/radial6"/>
    <dgm:cxn modelId="{3EB34627-4B10-4DB6-9368-7E09841E799F}" type="presOf" srcId="{EB0ECF5A-5274-4727-885A-D7EE08008630}" destId="{10A08964-5CA4-4B2A-8283-52AA27BF3D0D}" srcOrd="0" destOrd="0" presId="urn:microsoft.com/office/officeart/2005/8/layout/radial6"/>
    <dgm:cxn modelId="{5B53A429-52F2-4A56-84C0-F29599B8BEED}" srcId="{22FDD7F4-1128-4E8B-A33C-692C015F24F3}" destId="{88B95718-63D5-4B78-A5A4-6FBD7C709055}" srcOrd="1" destOrd="0" parTransId="{5E835AF5-2B34-4583-AE61-50A283A5B4C2}" sibTransId="{2A92BF13-E497-4EEB-ABF4-FFB94BB3A2EE}"/>
    <dgm:cxn modelId="{C839AD3F-BC73-4653-A778-0496775DD402}" srcId="{22FDD7F4-1128-4E8B-A33C-692C015F24F3}" destId="{C56FE660-49C9-43B5-8F44-F5034716D7F4}" srcOrd="3" destOrd="0" parTransId="{53711B89-59D4-438A-8F9A-5C836C48DC99}" sibTransId="{88D86B67-FE66-423A-8180-ACE93A9319BC}"/>
    <dgm:cxn modelId="{6D2B3963-80C5-444E-B525-76F53EABF606}" type="presOf" srcId="{FA262FDE-8660-4A8E-BA2A-42FED957DF34}" destId="{39483587-2DBA-40D1-ABF5-671ED34BA1BC}" srcOrd="0" destOrd="0" presId="urn:microsoft.com/office/officeart/2005/8/layout/radial6"/>
    <dgm:cxn modelId="{E275006B-FC64-4B1D-A2A9-7D8D9DF5444E}" type="presOf" srcId="{88B95718-63D5-4B78-A5A4-6FBD7C709055}" destId="{EB340198-43C4-47F7-9EC7-8722729B8121}" srcOrd="0" destOrd="0" presId="urn:microsoft.com/office/officeart/2005/8/layout/radial6"/>
    <dgm:cxn modelId="{FA17494B-0C57-40A6-88DF-1DA8579E218F}" type="presOf" srcId="{5E27BEE7-92D5-4F36-8C78-CE5D3BD8E169}" destId="{06CE6D5B-82F3-4BBB-A0E5-95B4D983B3D8}" srcOrd="0" destOrd="0" presId="urn:microsoft.com/office/officeart/2005/8/layout/radial6"/>
    <dgm:cxn modelId="{8F628D58-7BB4-4A20-9E43-3EF219466F5F}" type="presOf" srcId="{DC829675-BBD7-4FDD-98A0-3BC1B76CA333}" destId="{D203C7BD-4830-48B9-87E5-EB749FA2DBB6}" srcOrd="0" destOrd="0" presId="urn:microsoft.com/office/officeart/2005/8/layout/radial6"/>
    <dgm:cxn modelId="{4A88597A-65DD-4A8B-A7CB-F4009FE8EEAE}" type="presOf" srcId="{5948F4CB-BC37-4709-BAF1-37E592109D7A}" destId="{AA79553E-3AC8-45F0-B49A-C0E5104FE88E}" srcOrd="0" destOrd="0" presId="urn:microsoft.com/office/officeart/2005/8/layout/radial6"/>
    <dgm:cxn modelId="{3BF72D80-607A-43ED-A40C-E7733AC4EA0F}" type="presOf" srcId="{88D86B67-FE66-423A-8180-ACE93A9319BC}" destId="{DDEFCDC0-9E8C-4BFB-80DD-3CDC85E89E4B}" srcOrd="0" destOrd="0" presId="urn:microsoft.com/office/officeart/2005/8/layout/radial6"/>
    <dgm:cxn modelId="{4FA69885-6283-48BD-B68A-6C047667DFA4}" type="presOf" srcId="{22FDD7F4-1128-4E8B-A33C-692C015F24F3}" destId="{4D59DE74-1B3B-4E88-99AD-CDD455F393AC}" srcOrd="0" destOrd="0" presId="urn:microsoft.com/office/officeart/2005/8/layout/radial6"/>
    <dgm:cxn modelId="{97573EC4-FD47-4BF8-9418-C995F8FCDBCA}" type="presOf" srcId="{A66DAF90-FE01-43A0-B934-3A3817F32656}" destId="{2A184411-1F2C-40DF-8B41-BF7E794E6D06}" srcOrd="0" destOrd="0" presId="urn:microsoft.com/office/officeart/2005/8/layout/radial6"/>
    <dgm:cxn modelId="{F59482E0-AD29-4124-9510-F4A1229548E0}" srcId="{22FDD7F4-1128-4E8B-A33C-692C015F24F3}" destId="{84E49244-030B-44E4-A943-D90774641D0F}" srcOrd="5" destOrd="0" parTransId="{857DF0FD-4E50-44B4-B3AD-C2E5DCD9D4C6}" sibTransId="{FA262FDE-8660-4A8E-BA2A-42FED957DF34}"/>
    <dgm:cxn modelId="{5BCB5FEC-D1F6-45C2-8CA1-21DAAFB31B41}" srcId="{22FDD7F4-1128-4E8B-A33C-692C015F24F3}" destId="{ABDD389F-EEF0-4F18-95AC-4588B7282492}" srcOrd="2" destOrd="0" parTransId="{5C13364D-D38D-47E4-9E59-2C1A0ABECFC3}" sibTransId="{A66DAF90-FE01-43A0-B934-3A3817F32656}"/>
    <dgm:cxn modelId="{227874EE-360C-4591-AC2E-75CC75B861DC}" type="presOf" srcId="{2A92BF13-E497-4EEB-ABF4-FFB94BB3A2EE}" destId="{BA6B80FA-F0C6-4921-87E4-AA204EC8A00A}" srcOrd="0" destOrd="0" presId="urn:microsoft.com/office/officeart/2005/8/layout/radial6"/>
    <dgm:cxn modelId="{23AEADF5-35FB-49AB-A8EA-B7829D6392AA}" srcId="{22FDD7F4-1128-4E8B-A33C-692C015F24F3}" destId="{EB0ECF5A-5274-4727-885A-D7EE08008630}" srcOrd="0" destOrd="0" parTransId="{48527758-1ED8-4C51-975D-02F7CE647F66}" sibTransId="{5E27BEE7-92D5-4F36-8C78-CE5D3BD8E169}"/>
    <dgm:cxn modelId="{6E8CAFF5-2AFA-4CE2-9A38-2DC2B1A08276}" srcId="{22FDD7F4-1128-4E8B-A33C-692C015F24F3}" destId="{82C6CBDA-8C7C-4CB7-A49A-498E3F4C4D0B}" srcOrd="4" destOrd="0" parTransId="{1E60E557-08AA-4E9C-A434-8FE839B9FD84}" sibTransId="{DC829675-BBD7-4FDD-98A0-3BC1B76CA333}"/>
    <dgm:cxn modelId="{6A06573D-77E5-4A64-A75A-59A2A32ADD64}" type="presParOf" srcId="{AA79553E-3AC8-45F0-B49A-C0E5104FE88E}" destId="{4D59DE74-1B3B-4E88-99AD-CDD455F393AC}" srcOrd="0" destOrd="0" presId="urn:microsoft.com/office/officeart/2005/8/layout/radial6"/>
    <dgm:cxn modelId="{0DD3A93B-FD5D-4D46-8C0C-1FAFDDCFE609}" type="presParOf" srcId="{AA79553E-3AC8-45F0-B49A-C0E5104FE88E}" destId="{10A08964-5CA4-4B2A-8283-52AA27BF3D0D}" srcOrd="1" destOrd="0" presId="urn:microsoft.com/office/officeart/2005/8/layout/radial6"/>
    <dgm:cxn modelId="{0D748165-A767-4B20-A90A-46369A8AA1D5}" type="presParOf" srcId="{AA79553E-3AC8-45F0-B49A-C0E5104FE88E}" destId="{703A6B03-E3B4-4F10-AF3F-BCC2258151FA}" srcOrd="2" destOrd="0" presId="urn:microsoft.com/office/officeart/2005/8/layout/radial6"/>
    <dgm:cxn modelId="{70B10A2D-C322-4173-A274-B65CC43D67AE}" type="presParOf" srcId="{AA79553E-3AC8-45F0-B49A-C0E5104FE88E}" destId="{06CE6D5B-82F3-4BBB-A0E5-95B4D983B3D8}" srcOrd="3" destOrd="0" presId="urn:microsoft.com/office/officeart/2005/8/layout/radial6"/>
    <dgm:cxn modelId="{7A92628F-AB71-41F0-A4FC-AD914A9F5266}" type="presParOf" srcId="{AA79553E-3AC8-45F0-B49A-C0E5104FE88E}" destId="{EB340198-43C4-47F7-9EC7-8722729B8121}" srcOrd="4" destOrd="0" presId="urn:microsoft.com/office/officeart/2005/8/layout/radial6"/>
    <dgm:cxn modelId="{71CFB50A-E576-4D89-8947-4310F89EF909}" type="presParOf" srcId="{AA79553E-3AC8-45F0-B49A-C0E5104FE88E}" destId="{4B54D681-6643-4390-BF3B-144A375F3DE4}" srcOrd="5" destOrd="0" presId="urn:microsoft.com/office/officeart/2005/8/layout/radial6"/>
    <dgm:cxn modelId="{F1DC1CA6-64A6-47C4-AC13-3DAE0F333BAD}" type="presParOf" srcId="{AA79553E-3AC8-45F0-B49A-C0E5104FE88E}" destId="{BA6B80FA-F0C6-4921-87E4-AA204EC8A00A}" srcOrd="6" destOrd="0" presId="urn:microsoft.com/office/officeart/2005/8/layout/radial6"/>
    <dgm:cxn modelId="{498A0F50-EBC6-4627-80CC-F283BA7366A4}" type="presParOf" srcId="{AA79553E-3AC8-45F0-B49A-C0E5104FE88E}" destId="{AA88E3C0-5067-445B-8F87-5C0451D7F746}" srcOrd="7" destOrd="0" presId="urn:microsoft.com/office/officeart/2005/8/layout/radial6"/>
    <dgm:cxn modelId="{321666AE-9D66-4C59-996E-800C513E43CA}" type="presParOf" srcId="{AA79553E-3AC8-45F0-B49A-C0E5104FE88E}" destId="{BB9A0982-BE33-478D-8C0F-F369541478F4}" srcOrd="8" destOrd="0" presId="urn:microsoft.com/office/officeart/2005/8/layout/radial6"/>
    <dgm:cxn modelId="{5AC10CBD-DFEE-4ADE-AE3B-8E335CB626AD}" type="presParOf" srcId="{AA79553E-3AC8-45F0-B49A-C0E5104FE88E}" destId="{2A184411-1F2C-40DF-8B41-BF7E794E6D06}" srcOrd="9" destOrd="0" presId="urn:microsoft.com/office/officeart/2005/8/layout/radial6"/>
    <dgm:cxn modelId="{7DF9E421-51E6-4EE9-BB70-857EFEDD0540}" type="presParOf" srcId="{AA79553E-3AC8-45F0-B49A-C0E5104FE88E}" destId="{00DB8353-72B3-4A4A-8CCC-FCBCE1A5E67F}" srcOrd="10" destOrd="0" presId="urn:microsoft.com/office/officeart/2005/8/layout/radial6"/>
    <dgm:cxn modelId="{FDC3C1C1-BA39-4351-85D9-6F9B4F8EF28C}" type="presParOf" srcId="{AA79553E-3AC8-45F0-B49A-C0E5104FE88E}" destId="{A020F19E-6EEF-4502-890D-51BE57C92C90}" srcOrd="11" destOrd="0" presId="urn:microsoft.com/office/officeart/2005/8/layout/radial6"/>
    <dgm:cxn modelId="{5B5B67CB-E8E6-449E-9B1F-6AA321AACA63}" type="presParOf" srcId="{AA79553E-3AC8-45F0-B49A-C0E5104FE88E}" destId="{DDEFCDC0-9E8C-4BFB-80DD-3CDC85E89E4B}" srcOrd="12" destOrd="0" presId="urn:microsoft.com/office/officeart/2005/8/layout/radial6"/>
    <dgm:cxn modelId="{C5532FD4-746B-4ACB-AD0E-6857191FE5F0}" type="presParOf" srcId="{AA79553E-3AC8-45F0-B49A-C0E5104FE88E}" destId="{899657BE-6588-4AE6-8EF8-73051B9C6E9D}" srcOrd="13" destOrd="0" presId="urn:microsoft.com/office/officeart/2005/8/layout/radial6"/>
    <dgm:cxn modelId="{C880CC72-C710-4EA3-B5BA-485AFAA67F19}" type="presParOf" srcId="{AA79553E-3AC8-45F0-B49A-C0E5104FE88E}" destId="{4B8B609D-FA8F-4554-BE46-16DB8847E306}" srcOrd="14" destOrd="0" presId="urn:microsoft.com/office/officeart/2005/8/layout/radial6"/>
    <dgm:cxn modelId="{7DA17BB8-97F9-44A3-8F79-8685F0C8E7E3}" type="presParOf" srcId="{AA79553E-3AC8-45F0-B49A-C0E5104FE88E}" destId="{D203C7BD-4830-48B9-87E5-EB749FA2DBB6}" srcOrd="15" destOrd="0" presId="urn:microsoft.com/office/officeart/2005/8/layout/radial6"/>
    <dgm:cxn modelId="{CB88C487-50DE-44A5-990B-CFF91CAD1642}" type="presParOf" srcId="{AA79553E-3AC8-45F0-B49A-C0E5104FE88E}" destId="{CD38F2FC-3FB1-48ED-8B7E-CE6458ADCCC7}" srcOrd="16" destOrd="0" presId="urn:microsoft.com/office/officeart/2005/8/layout/radial6"/>
    <dgm:cxn modelId="{F669201F-7014-4014-A2C5-F7E7E3630C40}" type="presParOf" srcId="{AA79553E-3AC8-45F0-B49A-C0E5104FE88E}" destId="{CBB6B692-A4CE-4CAC-970C-E9702DB22346}" srcOrd="17" destOrd="0" presId="urn:microsoft.com/office/officeart/2005/8/layout/radial6"/>
    <dgm:cxn modelId="{EC37734E-C98C-4F21-849B-B0F3AAC1027B}" type="presParOf" srcId="{AA79553E-3AC8-45F0-B49A-C0E5104FE88E}" destId="{39483587-2DBA-40D1-ABF5-671ED34BA1B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27C76-8801-4381-B82D-EC2B23B3E591}" type="doc">
      <dgm:prSet loTypeId="urn:microsoft.com/office/officeart/2008/layout/RadialCluster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446BEE58-DC47-496D-B1FB-AD6DBFB01CAB}">
      <dgm:prSet phldrT="[Текст]"/>
      <dgm:spPr/>
      <dgm:t>
        <a:bodyPr/>
        <a:lstStyle/>
        <a:p>
          <a:r>
            <a:rPr lang="ro-RO" b="1" dirty="0"/>
            <a:t>Competențele </a:t>
          </a:r>
        </a:p>
        <a:p>
          <a:r>
            <a:rPr lang="ro-RO" b="1" dirty="0"/>
            <a:t>organului de urmărire penală a C</a:t>
          </a:r>
          <a:r>
            <a:rPr lang="en-US" b="1" dirty="0"/>
            <a:t>NA  </a:t>
          </a:r>
          <a:endParaRPr lang="ro-RO" b="1" dirty="0"/>
        </a:p>
        <a:p>
          <a:r>
            <a:rPr lang="en-US" b="1" dirty="0"/>
            <a:t> </a:t>
          </a:r>
          <a:r>
            <a:rPr lang="ro-RO" b="1" dirty="0"/>
            <a:t> </a:t>
          </a:r>
          <a:r>
            <a:rPr lang="en-US" b="1" dirty="0" err="1"/>
            <a:t>Procuratura</a:t>
          </a:r>
          <a:r>
            <a:rPr lang="en-US" b="1" dirty="0"/>
            <a:t> </a:t>
          </a:r>
          <a:r>
            <a:rPr lang="en-US" b="1" dirty="0" err="1"/>
            <a:t>Anticorup</a:t>
          </a:r>
          <a:r>
            <a:rPr lang="ro-RO" b="1" dirty="0"/>
            <a:t>ție</a:t>
          </a:r>
          <a:endParaRPr lang="ru-RU" b="1" dirty="0"/>
        </a:p>
      </dgm:t>
    </dgm:pt>
    <dgm:pt modelId="{272AF582-F6B4-4311-A272-BA7061AAF38D}" type="parTrans" cxnId="{6083598C-1CAD-4EDE-AB0B-5197DB13AEAF}">
      <dgm:prSet/>
      <dgm:spPr/>
      <dgm:t>
        <a:bodyPr/>
        <a:lstStyle/>
        <a:p>
          <a:endParaRPr lang="ru-RU"/>
        </a:p>
      </dgm:t>
    </dgm:pt>
    <dgm:pt modelId="{43FF7300-E7A9-458E-AFCA-773995D1EC2B}" type="sibTrans" cxnId="{6083598C-1CAD-4EDE-AB0B-5197DB13AEAF}">
      <dgm:prSet/>
      <dgm:spPr/>
      <dgm:t>
        <a:bodyPr/>
        <a:lstStyle/>
        <a:p>
          <a:endParaRPr lang="ru-RU"/>
        </a:p>
      </dgm:t>
    </dgm:pt>
    <dgm:pt modelId="{A9A0D139-F295-411E-9859-60103B67B94F}">
      <dgm:prSet phldrT="[Текст]" custT="1"/>
      <dgm:spPr/>
      <dgm:t>
        <a:bodyPr/>
        <a:lstStyle/>
        <a:p>
          <a:r>
            <a:rPr lang="ro-RO" sz="2000" b="1" dirty="0"/>
            <a:t>Procuratura Anticorupție</a:t>
          </a:r>
        </a:p>
        <a:p>
          <a:r>
            <a:rPr lang="ro-RO" sz="2000" b="1" dirty="0"/>
            <a:t>Persoane cu funcție de demnitate publica</a:t>
          </a:r>
          <a:endParaRPr lang="ru-RU" sz="2000" dirty="0"/>
        </a:p>
      </dgm:t>
    </dgm:pt>
    <dgm:pt modelId="{E0E9A9FC-FF25-485A-B887-5BF7BABFE444}" type="parTrans" cxnId="{23E0DA47-771F-4DA4-BA05-5C6FF6678C0C}">
      <dgm:prSet/>
      <dgm:spPr/>
      <dgm:t>
        <a:bodyPr/>
        <a:lstStyle/>
        <a:p>
          <a:endParaRPr lang="ru-RU"/>
        </a:p>
      </dgm:t>
    </dgm:pt>
    <dgm:pt modelId="{CE3E1CD4-666E-421F-AECA-EC9E69F0E1E5}" type="sibTrans" cxnId="{23E0DA47-771F-4DA4-BA05-5C6FF6678C0C}">
      <dgm:prSet/>
      <dgm:spPr/>
      <dgm:t>
        <a:bodyPr/>
        <a:lstStyle/>
        <a:p>
          <a:endParaRPr lang="ru-RU"/>
        </a:p>
      </dgm:t>
    </dgm:pt>
    <dgm:pt modelId="{93968BD2-FF05-43E4-A921-24B5D15975F0}">
      <dgm:prSet phldrT="[Текст]"/>
      <dgm:spPr/>
      <dgm:t>
        <a:bodyPr/>
        <a:lstStyle/>
        <a:p>
          <a:r>
            <a:rPr lang="ro-RO" b="1" dirty="0"/>
            <a:t>Centrul Național Anticorupție</a:t>
          </a:r>
        </a:p>
        <a:p>
          <a:r>
            <a:rPr lang="ro-RO" b="1" dirty="0"/>
            <a:t>Funcționari publici și persoane fizice</a:t>
          </a:r>
          <a:endParaRPr lang="ru-RU" dirty="0"/>
        </a:p>
      </dgm:t>
    </dgm:pt>
    <dgm:pt modelId="{F17FC03F-34AA-46B6-9F55-46AF49E8B4E0}" type="parTrans" cxnId="{77CBE59F-363E-465D-8A4B-8CC39698968B}">
      <dgm:prSet/>
      <dgm:spPr/>
      <dgm:t>
        <a:bodyPr/>
        <a:lstStyle/>
        <a:p>
          <a:endParaRPr lang="ru-RU"/>
        </a:p>
      </dgm:t>
    </dgm:pt>
    <dgm:pt modelId="{A9F1A55C-4CB7-46B8-B5AD-0B67C50AFB7A}" type="sibTrans" cxnId="{77CBE59F-363E-465D-8A4B-8CC39698968B}">
      <dgm:prSet/>
      <dgm:spPr/>
      <dgm:t>
        <a:bodyPr/>
        <a:lstStyle/>
        <a:p>
          <a:endParaRPr lang="ru-RU"/>
        </a:p>
      </dgm:t>
    </dgm:pt>
    <dgm:pt modelId="{0484DC08-9532-4EE9-98D8-4E846B3F177E}" type="pres">
      <dgm:prSet presAssocID="{45427C76-8801-4381-B82D-EC2B23B3E5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1FFDB8-8E90-46A1-B3A7-8C43ED6244F9}" type="pres">
      <dgm:prSet presAssocID="{446BEE58-DC47-496D-B1FB-AD6DBFB01CAB}" presName="singleCycle" presStyleCnt="0"/>
      <dgm:spPr/>
    </dgm:pt>
    <dgm:pt modelId="{5A4CA225-218D-4213-871C-C8E859685F27}" type="pres">
      <dgm:prSet presAssocID="{446BEE58-DC47-496D-B1FB-AD6DBFB01CAB}" presName="singleCenter" presStyleLbl="node1" presStyleIdx="0" presStyleCnt="3" custScaleX="384213" custScaleY="97862" custLinFactNeighborX="-3651" custLinFactNeighborY="-50755">
        <dgm:presLayoutVars>
          <dgm:chMax val="7"/>
          <dgm:chPref val="7"/>
        </dgm:presLayoutVars>
      </dgm:prSet>
      <dgm:spPr/>
    </dgm:pt>
    <dgm:pt modelId="{FC3749DC-AC94-483F-832D-C3FF33B6A7A9}" type="pres">
      <dgm:prSet presAssocID="{E0E9A9FC-FF25-485A-B887-5BF7BABFE444}" presName="Name56" presStyleLbl="parChTrans1D2" presStyleIdx="0" presStyleCnt="2"/>
      <dgm:spPr/>
    </dgm:pt>
    <dgm:pt modelId="{8E18B9EA-412A-44CA-A25B-61B982938E0A}" type="pres">
      <dgm:prSet presAssocID="{A9A0D139-F295-411E-9859-60103B67B94F}" presName="text0" presStyleLbl="node1" presStyleIdx="1" presStyleCnt="3" custScaleX="252893" custScaleY="150091" custRadScaleRad="119748" custRadScaleInc="120712">
        <dgm:presLayoutVars>
          <dgm:bulletEnabled val="1"/>
        </dgm:presLayoutVars>
      </dgm:prSet>
      <dgm:spPr/>
    </dgm:pt>
    <dgm:pt modelId="{2B222FE4-ED71-4C07-AB45-484EC692C429}" type="pres">
      <dgm:prSet presAssocID="{F17FC03F-34AA-46B6-9F55-46AF49E8B4E0}" presName="Name56" presStyleLbl="parChTrans1D2" presStyleIdx="1" presStyleCnt="2"/>
      <dgm:spPr/>
    </dgm:pt>
    <dgm:pt modelId="{AB2F567E-BAD2-42BF-A29C-F5181B19E78E}" type="pres">
      <dgm:prSet presAssocID="{93968BD2-FF05-43E4-A921-24B5D15975F0}" presName="text0" presStyleLbl="node1" presStyleIdx="2" presStyleCnt="3" custScaleX="252893" custScaleY="150091" custRadScaleRad="114951" custRadScaleInc="78390">
        <dgm:presLayoutVars>
          <dgm:bulletEnabled val="1"/>
        </dgm:presLayoutVars>
      </dgm:prSet>
      <dgm:spPr/>
    </dgm:pt>
  </dgm:ptLst>
  <dgm:cxnLst>
    <dgm:cxn modelId="{4A238325-1887-49A5-B85D-3B5B1E97D847}" type="presOf" srcId="{45427C76-8801-4381-B82D-EC2B23B3E591}" destId="{0484DC08-9532-4EE9-98D8-4E846B3F177E}" srcOrd="0" destOrd="0" presId="urn:microsoft.com/office/officeart/2008/layout/RadialCluster"/>
    <dgm:cxn modelId="{B432015D-1D6F-44B2-80D7-5BB1F0F80FAE}" type="presOf" srcId="{446BEE58-DC47-496D-B1FB-AD6DBFB01CAB}" destId="{5A4CA225-218D-4213-871C-C8E859685F27}" srcOrd="0" destOrd="0" presId="urn:microsoft.com/office/officeart/2008/layout/RadialCluster"/>
    <dgm:cxn modelId="{A1436544-45E0-4439-9834-CFABBA8DA5C6}" type="presOf" srcId="{F17FC03F-34AA-46B6-9F55-46AF49E8B4E0}" destId="{2B222FE4-ED71-4C07-AB45-484EC692C429}" srcOrd="0" destOrd="0" presId="urn:microsoft.com/office/officeart/2008/layout/RadialCluster"/>
    <dgm:cxn modelId="{23E0DA47-771F-4DA4-BA05-5C6FF6678C0C}" srcId="{446BEE58-DC47-496D-B1FB-AD6DBFB01CAB}" destId="{A9A0D139-F295-411E-9859-60103B67B94F}" srcOrd="0" destOrd="0" parTransId="{E0E9A9FC-FF25-485A-B887-5BF7BABFE444}" sibTransId="{CE3E1CD4-666E-421F-AECA-EC9E69F0E1E5}"/>
    <dgm:cxn modelId="{6083598C-1CAD-4EDE-AB0B-5197DB13AEAF}" srcId="{45427C76-8801-4381-B82D-EC2B23B3E591}" destId="{446BEE58-DC47-496D-B1FB-AD6DBFB01CAB}" srcOrd="0" destOrd="0" parTransId="{272AF582-F6B4-4311-A272-BA7061AAF38D}" sibTransId="{43FF7300-E7A9-458E-AFCA-773995D1EC2B}"/>
    <dgm:cxn modelId="{77CBE59F-363E-465D-8A4B-8CC39698968B}" srcId="{446BEE58-DC47-496D-B1FB-AD6DBFB01CAB}" destId="{93968BD2-FF05-43E4-A921-24B5D15975F0}" srcOrd="1" destOrd="0" parTransId="{F17FC03F-34AA-46B6-9F55-46AF49E8B4E0}" sibTransId="{A9F1A55C-4CB7-46B8-B5AD-0B67C50AFB7A}"/>
    <dgm:cxn modelId="{DF2C99A1-9A30-4687-AAC4-94B863F495C2}" type="presOf" srcId="{E0E9A9FC-FF25-485A-B887-5BF7BABFE444}" destId="{FC3749DC-AC94-483F-832D-C3FF33B6A7A9}" srcOrd="0" destOrd="0" presId="urn:microsoft.com/office/officeart/2008/layout/RadialCluster"/>
    <dgm:cxn modelId="{A07382A3-6800-492B-9BE0-4281EAA8C398}" type="presOf" srcId="{93968BD2-FF05-43E4-A921-24B5D15975F0}" destId="{AB2F567E-BAD2-42BF-A29C-F5181B19E78E}" srcOrd="0" destOrd="0" presId="urn:microsoft.com/office/officeart/2008/layout/RadialCluster"/>
    <dgm:cxn modelId="{EABAB4D3-D1B0-4402-BD2F-9F082A65D6AB}" type="presOf" srcId="{A9A0D139-F295-411E-9859-60103B67B94F}" destId="{8E18B9EA-412A-44CA-A25B-61B982938E0A}" srcOrd="0" destOrd="0" presId="urn:microsoft.com/office/officeart/2008/layout/RadialCluster"/>
    <dgm:cxn modelId="{6C43DC46-0177-4739-8A7B-137FCEF64920}" type="presParOf" srcId="{0484DC08-9532-4EE9-98D8-4E846B3F177E}" destId="{461FFDB8-8E90-46A1-B3A7-8C43ED6244F9}" srcOrd="0" destOrd="0" presId="urn:microsoft.com/office/officeart/2008/layout/RadialCluster"/>
    <dgm:cxn modelId="{08FB510B-56E4-4C5D-B9BA-F6DEA5CA19E1}" type="presParOf" srcId="{461FFDB8-8E90-46A1-B3A7-8C43ED6244F9}" destId="{5A4CA225-218D-4213-871C-C8E859685F27}" srcOrd="0" destOrd="0" presId="urn:microsoft.com/office/officeart/2008/layout/RadialCluster"/>
    <dgm:cxn modelId="{D294B237-1DFD-4C9E-869D-26A305FF9100}" type="presParOf" srcId="{461FFDB8-8E90-46A1-B3A7-8C43ED6244F9}" destId="{FC3749DC-AC94-483F-832D-C3FF33B6A7A9}" srcOrd="1" destOrd="0" presId="urn:microsoft.com/office/officeart/2008/layout/RadialCluster"/>
    <dgm:cxn modelId="{EBF7C48A-AC88-4CD1-B913-84F46643C628}" type="presParOf" srcId="{461FFDB8-8E90-46A1-B3A7-8C43ED6244F9}" destId="{8E18B9EA-412A-44CA-A25B-61B982938E0A}" srcOrd="2" destOrd="0" presId="urn:microsoft.com/office/officeart/2008/layout/RadialCluster"/>
    <dgm:cxn modelId="{AAC945BA-00F5-4CB6-8FC5-00651B7F28EB}" type="presParOf" srcId="{461FFDB8-8E90-46A1-B3A7-8C43ED6244F9}" destId="{2B222FE4-ED71-4C07-AB45-484EC692C429}" srcOrd="3" destOrd="0" presId="urn:microsoft.com/office/officeart/2008/layout/RadialCluster"/>
    <dgm:cxn modelId="{A1E7160E-4D0B-42F8-851C-C4156E27C3BF}" type="presParOf" srcId="{461FFDB8-8E90-46A1-B3A7-8C43ED6244F9}" destId="{AB2F567E-BAD2-42BF-A29C-F5181B19E78E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5CD7B0-8647-4009-B13D-C89D7274202B}" type="doc">
      <dgm:prSet loTypeId="urn:microsoft.com/office/officeart/2005/8/layout/hierarchy4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E07F2F-F3E1-4D9B-8772-7476F2AFB51C}">
      <dgm:prSet phldrT="[Text]" custT="1"/>
      <dgm:spPr/>
      <dgm:t>
        <a:bodyPr lIns="72000"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ro-RO" sz="1800" baseline="0" dirty="0">
            <a:solidFill>
              <a:schemeClr val="tx1"/>
            </a:solidFill>
            <a:latin typeface="Tw Cen MT Condensed" panose="020B0606020104020203" pitchFamily="34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o-RO" sz="1800" baseline="0" dirty="0">
              <a:solidFill>
                <a:schemeClr val="tx1"/>
              </a:solidFill>
              <a:latin typeface="Tw Cen MT Condensed" panose="020B0606020104020203" pitchFamily="34" charset="0"/>
            </a:rPr>
            <a:t>Cadrul legal de specialitate: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o-RO" sz="1800" baseline="0" dirty="0">
              <a:solidFill>
                <a:schemeClr val="tx1"/>
              </a:solidFill>
              <a:latin typeface="Tw Cen MT Condensed" panose="020B0606020104020203" pitchFamily="34" charset="0"/>
            </a:rPr>
            <a:t>Legea privind evaluarea integrităţii instituţionale nr. 325/23.12.2013, Metodologia de identificare a riscurilor de corupţie în cadrul </a:t>
          </a:r>
          <a:r>
            <a:rPr lang="ro-RO" sz="1800" baseline="0" dirty="0" err="1">
              <a:solidFill>
                <a:schemeClr val="tx1"/>
              </a:solidFill>
              <a:latin typeface="Tw Cen MT Condensed" panose="020B0606020104020203" pitchFamily="34" charset="0"/>
            </a:rPr>
            <a:t>entităţilor</a:t>
          </a:r>
          <a:r>
            <a:rPr lang="ro-RO" sz="1800" baseline="0" dirty="0">
              <a:solidFill>
                <a:schemeClr val="tx1"/>
              </a:solidFill>
              <a:latin typeface="Tw Cen MT Condensed" panose="020B0606020104020203" pitchFamily="34" charset="0"/>
            </a:rPr>
            <a:t> publice, de identificare a </a:t>
          </a:r>
          <a:r>
            <a:rPr lang="ro-RO" sz="1800" baseline="0" dirty="0" err="1">
              <a:solidFill>
                <a:schemeClr val="tx1"/>
              </a:solidFill>
              <a:latin typeface="Tw Cen MT Condensed" panose="020B0606020104020203" pitchFamily="34" charset="0"/>
            </a:rPr>
            <a:t>agenţilor</a:t>
          </a:r>
          <a:r>
            <a:rPr lang="ro-RO" sz="1800" baseline="0" dirty="0">
              <a:solidFill>
                <a:schemeClr val="tx1"/>
              </a:solidFill>
              <a:latin typeface="Tw Cen MT Condensed" panose="020B0606020104020203" pitchFamily="34" charset="0"/>
            </a:rPr>
            <a:t> </a:t>
          </a:r>
          <a:r>
            <a:rPr lang="ro-RO" sz="1800" baseline="0" dirty="0" err="1">
              <a:solidFill>
                <a:schemeClr val="tx1"/>
              </a:solidFill>
              <a:latin typeface="Tw Cen MT Condensed" panose="020B0606020104020203" pitchFamily="34" charset="0"/>
            </a:rPr>
            <a:t>expuşi</a:t>
          </a:r>
          <a:r>
            <a:rPr lang="ro-RO" sz="1800" baseline="0" dirty="0">
              <a:solidFill>
                <a:schemeClr val="tx1"/>
              </a:solidFill>
              <a:latin typeface="Tw Cen MT Condensed" panose="020B0606020104020203" pitchFamily="34" charset="0"/>
            </a:rPr>
            <a:t> acestor riscuri şi de analiză a factorilor de risc care </a:t>
          </a:r>
          <a:r>
            <a:rPr lang="ro-RO" sz="1800" baseline="0" dirty="0" err="1">
              <a:solidFill>
                <a:schemeClr val="tx1"/>
              </a:solidFill>
              <a:latin typeface="Tw Cen MT Condensed" panose="020B0606020104020203" pitchFamily="34" charset="0"/>
            </a:rPr>
            <a:t>core</a:t>
          </a:r>
          <a:r>
            <a:rPr lang="ro-RO" sz="1800" baseline="0" dirty="0">
              <a:solidFill>
                <a:schemeClr val="tx1"/>
              </a:solidFill>
              <a:latin typeface="Tw Cen MT Condensed" panose="020B0606020104020203" pitchFamily="34" charset="0"/>
            </a:rPr>
            <a:t> le generează, aprobată prin Ordinul directorului CNA nr. 50/20.03.2018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US" sz="1600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3893C15C-1592-43B0-9CB8-94F0FFA50827}" type="parTrans" cxnId="{7CC855BD-1697-4E26-8FB5-981F1464FB4F}">
      <dgm:prSet/>
      <dgm:spPr/>
      <dgm:t>
        <a:bodyPr/>
        <a:lstStyle/>
        <a:p>
          <a:endParaRPr lang="en-US"/>
        </a:p>
      </dgm:t>
    </dgm:pt>
    <dgm:pt modelId="{4AA2FD7C-622B-419D-B779-35D798C51261}" type="sibTrans" cxnId="{7CC855BD-1697-4E26-8FB5-981F1464FB4F}">
      <dgm:prSet/>
      <dgm:spPr/>
      <dgm:t>
        <a:bodyPr/>
        <a:lstStyle/>
        <a:p>
          <a:endParaRPr lang="en-US"/>
        </a:p>
      </dgm:t>
    </dgm:pt>
    <dgm:pt modelId="{3FFCA35A-A46D-404E-996E-B6CED0DE32D6}">
      <dgm:prSet phldrT="[Text]" custT="1"/>
      <dgm:spPr/>
      <dgm:t>
        <a:bodyPr lIns="0" tIns="0" rIns="0" bIns="0"/>
        <a:lstStyle/>
        <a:p>
          <a:pPr>
            <a:buFont typeface="Arial" panose="020B0604020202020204" pitchFamily="34" charset="0"/>
            <a:buNone/>
          </a:pPr>
          <a:r>
            <a:rPr lang="ro-RO" sz="2000" b="1" u="sng" dirty="0">
              <a:solidFill>
                <a:schemeClr val="tx1"/>
              </a:solidFill>
              <a:latin typeface="Tw Cen MT Condensed" panose="020B0606020104020203" pitchFamily="34" charset="0"/>
            </a:rPr>
            <a:t>Bune practici în domeniu </a:t>
          </a:r>
        </a:p>
        <a:p>
          <a:pPr>
            <a:buFont typeface="Arial" panose="020B0604020202020204" pitchFamily="34" charset="0"/>
            <a:buNone/>
          </a:pPr>
          <a:r>
            <a:rPr lang="ro-RO" sz="1800" dirty="0">
              <a:solidFill>
                <a:schemeClr val="tx1"/>
              </a:solidFill>
              <a:latin typeface="Tw Cen MT Condensed" panose="020B0606020104020203" pitchFamily="34" charset="0"/>
            </a:rPr>
            <a:t>Pe parcursul anului au fost desfăşurate evaluări a integrităţii instituţionale în cadrul a 5 </a:t>
          </a:r>
          <a:r>
            <a:rPr lang="ro-RO" sz="1800" dirty="0" err="1">
              <a:solidFill>
                <a:schemeClr val="tx1"/>
              </a:solidFill>
              <a:latin typeface="Tw Cen MT Condensed" panose="020B0606020104020203" pitchFamily="34" charset="0"/>
            </a:rPr>
            <a:t>entităţi</a:t>
          </a:r>
          <a:r>
            <a:rPr lang="ro-RO" sz="1800" dirty="0">
              <a:solidFill>
                <a:schemeClr val="tx1"/>
              </a:solidFill>
              <a:latin typeface="Tw Cen MT Condensed" panose="020B0606020104020203" pitchFamily="34" charset="0"/>
            </a:rPr>
            <a:t> publice. Procedura finalizează cu elaborarea şi monitorizarea Planurilor de integritate.</a:t>
          </a:r>
        </a:p>
      </dgm:t>
    </dgm:pt>
    <dgm:pt modelId="{44DB847F-F378-4BED-AF2B-ECC904898FC5}" type="parTrans" cxnId="{CEDDA292-248B-4E93-AC27-06CD9C5611D9}">
      <dgm:prSet/>
      <dgm:spPr/>
      <dgm:t>
        <a:bodyPr/>
        <a:lstStyle/>
        <a:p>
          <a:endParaRPr lang="en-US"/>
        </a:p>
      </dgm:t>
    </dgm:pt>
    <dgm:pt modelId="{9AF2F04F-3749-4704-B64F-E5A6D46A05F6}" type="sibTrans" cxnId="{CEDDA292-248B-4E93-AC27-06CD9C5611D9}">
      <dgm:prSet/>
      <dgm:spPr/>
      <dgm:t>
        <a:bodyPr/>
        <a:lstStyle/>
        <a:p>
          <a:endParaRPr lang="en-US"/>
        </a:p>
      </dgm:t>
    </dgm:pt>
    <dgm:pt modelId="{4495588D-B437-4EDC-8311-FA42B9FAE77C}">
      <dgm:prSet custT="1"/>
      <dgm:spPr/>
      <dgm:t>
        <a:bodyPr/>
        <a:lstStyle/>
        <a:p>
          <a:r>
            <a:rPr lang="ro-RO" sz="1800" b="0" dirty="0">
              <a:latin typeface="Tw Cen MT Condensed" panose="020B0606020104020203" pitchFamily="34" charset="0"/>
            </a:rPr>
            <a:t>Totodată, CNA realizează şi evaluări sectoriale a riscurilor de corupţie. Cu titlu de exemplu se </a:t>
          </a:r>
          <a:r>
            <a:rPr lang="ro-RO" sz="1800" b="0" dirty="0" err="1">
              <a:latin typeface="Tw Cen MT Condensed" panose="020B0606020104020203" pitchFamily="34" charset="0"/>
            </a:rPr>
            <a:t>menţionează</a:t>
          </a:r>
          <a:r>
            <a:rPr lang="ro-RO" sz="1800" b="0" dirty="0">
              <a:latin typeface="Tw Cen MT Condensed" panose="020B0606020104020203" pitchFamily="34" charset="0"/>
            </a:rPr>
            <a:t> evaluarea riscurilor de corupţie în </a:t>
          </a:r>
          <a:r>
            <a:rPr lang="ro-RO" sz="1800" b="0" dirty="0" err="1">
              <a:latin typeface="Tw Cen MT Condensed" panose="020B0606020104020203" pitchFamily="34" charset="0"/>
            </a:rPr>
            <a:t>legislaţia</a:t>
          </a:r>
          <a:r>
            <a:rPr lang="ro-RO" sz="1800" b="0" dirty="0">
              <a:latin typeface="Tw Cen MT Condensed" panose="020B0606020104020203" pitchFamily="34" charset="0"/>
            </a:rPr>
            <a:t> şi activitatea întreprinderilor cu cotă integrală sau majoritară de stat/municipală (ÎS/ÎM). Analizei fiind expusă activitatea a peste 500 ÎS/ÎM, au fost identificate o serie de riscuri de fraudă şi corupţie specifice acestui domeniu, generate în special de neimplementarea standardelor anticorupţie. Planul -model de integritate pentru întreprinderi a fost elaborat şi diseminat pentru a fi pus în aplicare de către consiliile de administrare şi managerii ÎS/ÎM.</a:t>
          </a:r>
          <a:endParaRPr lang="ru-MD" sz="1800" b="0" dirty="0"/>
        </a:p>
      </dgm:t>
    </dgm:pt>
    <dgm:pt modelId="{6D7317D7-4D6A-4957-88FE-2A247341B8F0}" type="parTrans" cxnId="{F3081BF9-6F8D-46A3-BCD6-68E28D5FC7F1}">
      <dgm:prSet/>
      <dgm:spPr/>
      <dgm:t>
        <a:bodyPr/>
        <a:lstStyle/>
        <a:p>
          <a:endParaRPr lang="ru-MD"/>
        </a:p>
      </dgm:t>
    </dgm:pt>
    <dgm:pt modelId="{090B74FF-BED6-4BBA-B91F-4027841CA145}" type="sibTrans" cxnId="{F3081BF9-6F8D-46A3-BCD6-68E28D5FC7F1}">
      <dgm:prSet/>
      <dgm:spPr/>
      <dgm:t>
        <a:bodyPr/>
        <a:lstStyle/>
        <a:p>
          <a:endParaRPr lang="ru-MD"/>
        </a:p>
      </dgm:t>
    </dgm:pt>
    <dgm:pt modelId="{F414168F-B27F-43F3-958F-54E43588D286}" type="pres">
      <dgm:prSet presAssocID="{355CD7B0-8647-4009-B13D-C89D727420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F4139B-FE2C-4F46-ACD1-39E156BCBE4B}" type="pres">
      <dgm:prSet presAssocID="{92E07F2F-F3E1-4D9B-8772-7476F2AFB51C}" presName="vertOne" presStyleCnt="0"/>
      <dgm:spPr/>
    </dgm:pt>
    <dgm:pt modelId="{5F251C82-3877-44F5-9F37-A3EDCC247919}" type="pres">
      <dgm:prSet presAssocID="{92E07F2F-F3E1-4D9B-8772-7476F2AFB51C}" presName="txOne" presStyleLbl="node0" presStyleIdx="0" presStyleCnt="1" custScaleX="100196" custScaleY="56223" custLinFactNeighborX="-359" custLinFactNeighborY="-2240">
        <dgm:presLayoutVars>
          <dgm:chPref val="3"/>
        </dgm:presLayoutVars>
      </dgm:prSet>
      <dgm:spPr/>
    </dgm:pt>
    <dgm:pt modelId="{7DEC0662-47D1-4FE4-90E5-6631602E8E31}" type="pres">
      <dgm:prSet presAssocID="{92E07F2F-F3E1-4D9B-8772-7476F2AFB51C}" presName="parTransOne" presStyleCnt="0"/>
      <dgm:spPr/>
    </dgm:pt>
    <dgm:pt modelId="{902EA4A3-F417-420B-BDCA-BDB46C1A8031}" type="pres">
      <dgm:prSet presAssocID="{92E07F2F-F3E1-4D9B-8772-7476F2AFB51C}" presName="horzOne" presStyleCnt="0"/>
      <dgm:spPr/>
    </dgm:pt>
    <dgm:pt modelId="{57FA7AB2-4972-4CFF-920F-7ED2718A51AD}" type="pres">
      <dgm:prSet presAssocID="{3FFCA35A-A46D-404E-996E-B6CED0DE32D6}" presName="vertTwo" presStyleCnt="0"/>
      <dgm:spPr/>
    </dgm:pt>
    <dgm:pt modelId="{2FEAFD89-8D83-426A-BE98-B59942B9E7D9}" type="pres">
      <dgm:prSet presAssocID="{3FFCA35A-A46D-404E-996E-B6CED0DE32D6}" presName="txTwo" presStyleLbl="node2" presStyleIdx="0" presStyleCnt="1" custScaleY="35672">
        <dgm:presLayoutVars>
          <dgm:chPref val="3"/>
        </dgm:presLayoutVars>
      </dgm:prSet>
      <dgm:spPr/>
    </dgm:pt>
    <dgm:pt modelId="{480E7A6F-E412-404E-8F8D-7461E95E7C01}" type="pres">
      <dgm:prSet presAssocID="{3FFCA35A-A46D-404E-996E-B6CED0DE32D6}" presName="parTransTwo" presStyleCnt="0"/>
      <dgm:spPr/>
    </dgm:pt>
    <dgm:pt modelId="{EB306494-0E0B-4030-AD06-DD8414DA8384}" type="pres">
      <dgm:prSet presAssocID="{3FFCA35A-A46D-404E-996E-B6CED0DE32D6}" presName="horzTwo" presStyleCnt="0"/>
      <dgm:spPr/>
    </dgm:pt>
    <dgm:pt modelId="{06ED1407-98A8-4867-A134-35AB7C128E55}" type="pres">
      <dgm:prSet presAssocID="{4495588D-B437-4EDC-8311-FA42B9FAE77C}" presName="vertThree" presStyleCnt="0"/>
      <dgm:spPr/>
    </dgm:pt>
    <dgm:pt modelId="{6F0C08BF-4A0A-4141-AE7F-7010A792DACD}" type="pres">
      <dgm:prSet presAssocID="{4495588D-B437-4EDC-8311-FA42B9FAE77C}" presName="txThree" presStyleLbl="node3" presStyleIdx="0" presStyleCnt="1" custScaleY="85918" custLinFactNeighborX="2183" custLinFactNeighborY="78">
        <dgm:presLayoutVars>
          <dgm:chPref val="3"/>
        </dgm:presLayoutVars>
      </dgm:prSet>
      <dgm:spPr/>
    </dgm:pt>
    <dgm:pt modelId="{4DBC52A9-E162-40D8-B845-1AFDC4900AF6}" type="pres">
      <dgm:prSet presAssocID="{4495588D-B437-4EDC-8311-FA42B9FAE77C}" presName="horzThree" presStyleCnt="0"/>
      <dgm:spPr/>
    </dgm:pt>
  </dgm:ptLst>
  <dgm:cxnLst>
    <dgm:cxn modelId="{B2FC6D44-9EC3-4D0F-9645-9BC32950BC62}" type="presOf" srcId="{92E07F2F-F3E1-4D9B-8772-7476F2AFB51C}" destId="{5F251C82-3877-44F5-9F37-A3EDCC247919}" srcOrd="0" destOrd="0" presId="urn:microsoft.com/office/officeart/2005/8/layout/hierarchy4"/>
    <dgm:cxn modelId="{A5FF5455-B562-4C22-8D7E-847BDE0A6F5E}" type="presOf" srcId="{4495588D-B437-4EDC-8311-FA42B9FAE77C}" destId="{6F0C08BF-4A0A-4141-AE7F-7010A792DACD}" srcOrd="0" destOrd="0" presId="urn:microsoft.com/office/officeart/2005/8/layout/hierarchy4"/>
    <dgm:cxn modelId="{337F5A56-C8F9-491C-AB41-A0E336CBCBA1}" type="presOf" srcId="{3FFCA35A-A46D-404E-996E-B6CED0DE32D6}" destId="{2FEAFD89-8D83-426A-BE98-B59942B9E7D9}" srcOrd="0" destOrd="0" presId="urn:microsoft.com/office/officeart/2005/8/layout/hierarchy4"/>
    <dgm:cxn modelId="{CEDDA292-248B-4E93-AC27-06CD9C5611D9}" srcId="{92E07F2F-F3E1-4D9B-8772-7476F2AFB51C}" destId="{3FFCA35A-A46D-404E-996E-B6CED0DE32D6}" srcOrd="0" destOrd="0" parTransId="{44DB847F-F378-4BED-AF2B-ECC904898FC5}" sibTransId="{9AF2F04F-3749-4704-B64F-E5A6D46A05F6}"/>
    <dgm:cxn modelId="{7CC855BD-1697-4E26-8FB5-981F1464FB4F}" srcId="{355CD7B0-8647-4009-B13D-C89D7274202B}" destId="{92E07F2F-F3E1-4D9B-8772-7476F2AFB51C}" srcOrd="0" destOrd="0" parTransId="{3893C15C-1592-43B0-9CB8-94F0FFA50827}" sibTransId="{4AA2FD7C-622B-419D-B779-35D798C51261}"/>
    <dgm:cxn modelId="{B5602AEA-6F09-4129-AC00-FA8063BD1275}" type="presOf" srcId="{355CD7B0-8647-4009-B13D-C89D7274202B}" destId="{F414168F-B27F-43F3-958F-54E43588D286}" srcOrd="0" destOrd="0" presId="urn:microsoft.com/office/officeart/2005/8/layout/hierarchy4"/>
    <dgm:cxn modelId="{F3081BF9-6F8D-46A3-BCD6-68E28D5FC7F1}" srcId="{3FFCA35A-A46D-404E-996E-B6CED0DE32D6}" destId="{4495588D-B437-4EDC-8311-FA42B9FAE77C}" srcOrd="0" destOrd="0" parTransId="{6D7317D7-4D6A-4957-88FE-2A247341B8F0}" sibTransId="{090B74FF-BED6-4BBA-B91F-4027841CA145}"/>
    <dgm:cxn modelId="{F37AF390-934D-49E6-993D-1276BD540001}" type="presParOf" srcId="{F414168F-B27F-43F3-958F-54E43588D286}" destId="{79F4139B-FE2C-4F46-ACD1-39E156BCBE4B}" srcOrd="0" destOrd="0" presId="urn:microsoft.com/office/officeart/2005/8/layout/hierarchy4"/>
    <dgm:cxn modelId="{A6F1697E-F742-4D1B-BAF4-8E7788FA20B7}" type="presParOf" srcId="{79F4139B-FE2C-4F46-ACD1-39E156BCBE4B}" destId="{5F251C82-3877-44F5-9F37-A3EDCC247919}" srcOrd="0" destOrd="0" presId="urn:microsoft.com/office/officeart/2005/8/layout/hierarchy4"/>
    <dgm:cxn modelId="{352D38EB-FACB-451D-872C-6636E2B7AA2C}" type="presParOf" srcId="{79F4139B-FE2C-4F46-ACD1-39E156BCBE4B}" destId="{7DEC0662-47D1-4FE4-90E5-6631602E8E31}" srcOrd="1" destOrd="0" presId="urn:microsoft.com/office/officeart/2005/8/layout/hierarchy4"/>
    <dgm:cxn modelId="{06398E46-D8E3-4591-97A6-F70AFB1A00CF}" type="presParOf" srcId="{79F4139B-FE2C-4F46-ACD1-39E156BCBE4B}" destId="{902EA4A3-F417-420B-BDCA-BDB46C1A8031}" srcOrd="2" destOrd="0" presId="urn:microsoft.com/office/officeart/2005/8/layout/hierarchy4"/>
    <dgm:cxn modelId="{DAC447F7-F878-4C91-A2B5-EAAC5A7682C8}" type="presParOf" srcId="{902EA4A3-F417-420B-BDCA-BDB46C1A8031}" destId="{57FA7AB2-4972-4CFF-920F-7ED2718A51AD}" srcOrd="0" destOrd="0" presId="urn:microsoft.com/office/officeart/2005/8/layout/hierarchy4"/>
    <dgm:cxn modelId="{E1C36EEC-0FED-4FF9-92F6-FCE40846D3F8}" type="presParOf" srcId="{57FA7AB2-4972-4CFF-920F-7ED2718A51AD}" destId="{2FEAFD89-8D83-426A-BE98-B59942B9E7D9}" srcOrd="0" destOrd="0" presId="urn:microsoft.com/office/officeart/2005/8/layout/hierarchy4"/>
    <dgm:cxn modelId="{7868718A-1AA0-4839-987A-9F9B24A820EF}" type="presParOf" srcId="{57FA7AB2-4972-4CFF-920F-7ED2718A51AD}" destId="{480E7A6F-E412-404E-8F8D-7461E95E7C01}" srcOrd="1" destOrd="0" presId="urn:microsoft.com/office/officeart/2005/8/layout/hierarchy4"/>
    <dgm:cxn modelId="{5F18297C-A246-46AB-9950-F954EEB17248}" type="presParOf" srcId="{57FA7AB2-4972-4CFF-920F-7ED2718A51AD}" destId="{EB306494-0E0B-4030-AD06-DD8414DA8384}" srcOrd="2" destOrd="0" presId="urn:microsoft.com/office/officeart/2005/8/layout/hierarchy4"/>
    <dgm:cxn modelId="{76293550-DADE-45CD-BA0C-157007267E27}" type="presParOf" srcId="{EB306494-0E0B-4030-AD06-DD8414DA8384}" destId="{06ED1407-98A8-4867-A134-35AB7C128E55}" srcOrd="0" destOrd="0" presId="urn:microsoft.com/office/officeart/2005/8/layout/hierarchy4"/>
    <dgm:cxn modelId="{ED504AB2-7AD9-4AC9-88DB-E331FE2280D4}" type="presParOf" srcId="{06ED1407-98A8-4867-A134-35AB7C128E55}" destId="{6F0C08BF-4A0A-4141-AE7F-7010A792DACD}" srcOrd="0" destOrd="0" presId="urn:microsoft.com/office/officeart/2005/8/layout/hierarchy4"/>
    <dgm:cxn modelId="{6B23EDB3-FB2A-4EE7-AA5F-509517B97963}" type="presParOf" srcId="{06ED1407-98A8-4867-A134-35AB7C128E55}" destId="{4DBC52A9-E162-40D8-B845-1AFDC4900A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C308F7-1C70-479B-ACA3-6F7CA61A13A6}" type="doc">
      <dgm:prSet loTypeId="urn:microsoft.com/office/officeart/2005/8/layout/cycle4" loCatId="cycle" qsTypeId="urn:microsoft.com/office/officeart/2005/8/quickstyle/3d7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64257D1-B252-49F5-85E1-C8845006E6BB}">
      <dgm:prSet phldrT="[Text]" custT="1"/>
      <dgm:spPr/>
      <dgm:t>
        <a:bodyPr lIns="36000" tIns="0" rIns="0" bIns="36000"/>
        <a:lstStyle/>
        <a:p>
          <a:r>
            <a:rPr lang="ro-RO" sz="1600" b="1" dirty="0">
              <a:latin typeface="Tw Cen MT Condensed" panose="020B0606020104020203" pitchFamily="34" charset="0"/>
            </a:rPr>
            <a:t>Efectuarea expertizei anticorupţie asupra proiectelor de acte legislative/normative </a:t>
          </a:r>
          <a:endParaRPr lang="en-US" sz="1600" b="1" dirty="0">
            <a:latin typeface="Tw Cen MT Condensed" panose="020B0606020104020203" pitchFamily="34" charset="0"/>
          </a:endParaRPr>
        </a:p>
      </dgm:t>
    </dgm:pt>
    <dgm:pt modelId="{82AAA02A-06C0-45DE-A55A-D77866DD9A8A}" type="parTrans" cxnId="{C00239F0-A215-4FE0-94BB-C7AFF5A8AE8D}">
      <dgm:prSet/>
      <dgm:spPr/>
      <dgm:t>
        <a:bodyPr/>
        <a:lstStyle/>
        <a:p>
          <a:endParaRPr lang="en-US"/>
        </a:p>
      </dgm:t>
    </dgm:pt>
    <dgm:pt modelId="{43D7C38E-089A-425E-B05B-2510DE611776}" type="sibTrans" cxnId="{C00239F0-A215-4FE0-94BB-C7AFF5A8AE8D}">
      <dgm:prSet/>
      <dgm:spPr/>
      <dgm:t>
        <a:bodyPr/>
        <a:lstStyle/>
        <a:p>
          <a:endParaRPr lang="en-US"/>
        </a:p>
      </dgm:t>
    </dgm:pt>
    <dgm:pt modelId="{308033DC-1494-41AF-A211-2EAA1ED139C0}">
      <dgm:prSet phldrT="[Text]" custT="1"/>
      <dgm:spPr/>
      <dgm:t>
        <a:bodyPr lIns="36000" tIns="36000" rIns="36000" bIns="36000"/>
        <a:lstStyle/>
        <a:p>
          <a:pPr algn="just"/>
          <a:r>
            <a:rPr lang="ro-RO" sz="1600" b="0" dirty="0">
              <a:latin typeface="Tw Cen MT Condensed" panose="020B0606020104020203" pitchFamily="34" charset="0"/>
              <a:ea typeface="Dotum" panose="020B0600000101010101" pitchFamily="34" charset="-127"/>
              <a:cs typeface="Aparajita" panose="020B0604020202020204" pitchFamily="34" charset="0"/>
            </a:rPr>
            <a:t>Metodologia CNA privind efectuarea expertizei anticorupţie a proiectelor de acte legislative/normative</a:t>
          </a:r>
          <a:endParaRPr lang="en-US" sz="1600" b="0" dirty="0">
            <a:latin typeface="Tw Cen MT Condensed" panose="020B0606020104020203" pitchFamily="34" charset="0"/>
            <a:ea typeface="Dotum" panose="020B0600000101010101" pitchFamily="34" charset="-127"/>
            <a:cs typeface="Aparajita" panose="020B0604020202020204" pitchFamily="34" charset="0"/>
          </a:endParaRPr>
        </a:p>
      </dgm:t>
    </dgm:pt>
    <dgm:pt modelId="{38981B15-B4C5-4858-A09C-92AF9B22A5D8}" type="parTrans" cxnId="{EC5499A7-9C8D-4F4C-88DA-F6B5975DBF46}">
      <dgm:prSet/>
      <dgm:spPr/>
      <dgm:t>
        <a:bodyPr/>
        <a:lstStyle/>
        <a:p>
          <a:endParaRPr lang="en-US"/>
        </a:p>
      </dgm:t>
    </dgm:pt>
    <dgm:pt modelId="{3A3BDF20-36E5-4A92-9E47-491C216F14F2}" type="sibTrans" cxnId="{EC5499A7-9C8D-4F4C-88DA-F6B5975DBF46}">
      <dgm:prSet/>
      <dgm:spPr/>
      <dgm:t>
        <a:bodyPr/>
        <a:lstStyle/>
        <a:p>
          <a:endParaRPr lang="en-US"/>
        </a:p>
      </dgm:t>
    </dgm:pt>
    <dgm:pt modelId="{64059E6F-F307-48BB-AC45-E5A18532662D}">
      <dgm:prSet phldrT="[Text]" custT="1"/>
      <dgm:spPr/>
      <dgm:t>
        <a:bodyPr lIns="36000" tIns="0" rIns="0" bIns="36000"/>
        <a:lstStyle/>
        <a:p>
          <a:r>
            <a:rPr lang="ro-RO" sz="1600" b="1" dirty="0">
              <a:latin typeface="Tw Cen MT Condensed" panose="020B0606020104020203" pitchFamily="34" charset="0"/>
              <a:ea typeface="Dotum" panose="020B0600000101010101" pitchFamily="34" charset="-127"/>
            </a:rPr>
            <a:t>Avizarea proiectelor de acte legislative/normative/departamentale </a:t>
          </a:r>
          <a:r>
            <a:rPr lang="en-GB" sz="1600" b="1" dirty="0">
              <a:latin typeface="Tw Cen MT Condensed" panose="020B0606020104020203" pitchFamily="34" charset="0"/>
              <a:ea typeface="Dotum" panose="020B0600000101010101" pitchFamily="34" charset="-127"/>
            </a:rPr>
            <a:t>(C</a:t>
          </a:r>
          <a:r>
            <a:rPr lang="ro-RO" sz="1600" b="1" dirty="0">
              <a:latin typeface="Tw Cen MT Condensed" panose="020B0606020104020203" pitchFamily="34" charset="0"/>
              <a:ea typeface="Dotum" panose="020B0600000101010101" pitchFamily="34" charset="-127"/>
            </a:rPr>
            <a:t>NA</a:t>
          </a:r>
          <a:r>
            <a:rPr lang="en-GB" sz="1600" b="1" dirty="0">
              <a:latin typeface="Tw Cen MT Condensed" panose="020B0606020104020203" pitchFamily="34" charset="0"/>
              <a:ea typeface="Dotum" panose="020B0600000101010101" pitchFamily="34" charset="-127"/>
            </a:rPr>
            <a:t>)</a:t>
          </a:r>
          <a:endParaRPr lang="en-US" sz="1600" dirty="0">
            <a:latin typeface="Tw Cen MT Condensed" panose="020B0606020104020203" pitchFamily="34" charset="0"/>
          </a:endParaRPr>
        </a:p>
      </dgm:t>
    </dgm:pt>
    <dgm:pt modelId="{1B00B20B-6039-46DC-9725-FBF5B9B0F229}" type="parTrans" cxnId="{698189C3-60BF-4C8A-BD03-A02574B4CDA3}">
      <dgm:prSet/>
      <dgm:spPr/>
      <dgm:t>
        <a:bodyPr/>
        <a:lstStyle/>
        <a:p>
          <a:endParaRPr lang="en-US"/>
        </a:p>
      </dgm:t>
    </dgm:pt>
    <dgm:pt modelId="{C66180F4-5B20-44E9-B47C-FF477B479A2C}" type="sibTrans" cxnId="{698189C3-60BF-4C8A-BD03-A02574B4CDA3}">
      <dgm:prSet/>
      <dgm:spPr/>
      <dgm:t>
        <a:bodyPr/>
        <a:lstStyle/>
        <a:p>
          <a:endParaRPr lang="en-US"/>
        </a:p>
      </dgm:t>
    </dgm:pt>
    <dgm:pt modelId="{90559FD2-0B4D-43E4-BBF2-A684E3FEDC27}">
      <dgm:prSet phldrT="[Text]" custT="1"/>
      <dgm:spPr/>
      <dgm:t>
        <a:bodyPr lIns="36000" tIns="36000" rIns="36000" bIns="36000"/>
        <a:lstStyle/>
        <a:p>
          <a:endParaRPr lang="en-US" sz="2000" b="1" dirty="0">
            <a:latin typeface="Tw Cen MT Condensed" panose="020B0606020104020203" pitchFamily="34" charset="0"/>
            <a:ea typeface="Dotum" panose="020B0600000101010101" pitchFamily="34" charset="-127"/>
          </a:endParaRPr>
        </a:p>
      </dgm:t>
    </dgm:pt>
    <dgm:pt modelId="{4AAF5B5D-C8AC-4145-BCD8-DC2D7A81B60E}" type="parTrans" cxnId="{45B3EDD9-DD80-4FE4-9137-ED6C5368B747}">
      <dgm:prSet/>
      <dgm:spPr/>
      <dgm:t>
        <a:bodyPr/>
        <a:lstStyle/>
        <a:p>
          <a:endParaRPr lang="en-US"/>
        </a:p>
      </dgm:t>
    </dgm:pt>
    <dgm:pt modelId="{787D233D-DAA6-41A8-94C8-69E58097E333}" type="sibTrans" cxnId="{45B3EDD9-DD80-4FE4-9137-ED6C5368B747}">
      <dgm:prSet/>
      <dgm:spPr/>
      <dgm:t>
        <a:bodyPr/>
        <a:lstStyle/>
        <a:p>
          <a:endParaRPr lang="en-US"/>
        </a:p>
      </dgm:t>
    </dgm:pt>
    <dgm:pt modelId="{69FE8254-6582-40E6-A589-3AEE7E1D304F}">
      <dgm:prSet phldrT="[Text]" custT="1"/>
      <dgm:spPr/>
      <dgm:t>
        <a:bodyPr lIns="36000" tIns="0" rIns="0" bIns="36000"/>
        <a:lstStyle/>
        <a:p>
          <a:endParaRPr lang="ro-RO" sz="1600" b="1" dirty="0">
            <a:latin typeface="Tw Cen MT Condensed" panose="020B0606020104020203" pitchFamily="34" charset="0"/>
          </a:endParaRPr>
        </a:p>
        <a:p>
          <a:r>
            <a:rPr lang="ro-RO" sz="1600" b="1" dirty="0">
              <a:latin typeface="Tw Cen MT Condensed" panose="020B0606020104020203" pitchFamily="34" charset="0"/>
            </a:rPr>
            <a:t>Elaborarea proiectelor de acte legislative, decretelor, HG care vizează domeniul anticorupţie</a:t>
          </a:r>
          <a:endParaRPr lang="en-US" sz="1600" b="1" dirty="0">
            <a:latin typeface="Tw Cen MT Condensed" panose="020B0606020104020203" pitchFamily="34" charset="0"/>
          </a:endParaRPr>
        </a:p>
      </dgm:t>
    </dgm:pt>
    <dgm:pt modelId="{87B6C80D-778D-46B0-9890-F084FC9C93CD}" type="parTrans" cxnId="{F452DC0B-B95D-44C3-B116-D171CCACDA27}">
      <dgm:prSet/>
      <dgm:spPr/>
      <dgm:t>
        <a:bodyPr/>
        <a:lstStyle/>
        <a:p>
          <a:endParaRPr lang="en-US"/>
        </a:p>
      </dgm:t>
    </dgm:pt>
    <dgm:pt modelId="{90624D3B-A8D2-4E35-AC0F-8C49C5E6ACF7}" type="sibTrans" cxnId="{F452DC0B-B95D-44C3-B116-D171CCACDA27}">
      <dgm:prSet/>
      <dgm:spPr/>
      <dgm:t>
        <a:bodyPr/>
        <a:lstStyle/>
        <a:p>
          <a:endParaRPr lang="en-US"/>
        </a:p>
      </dgm:t>
    </dgm:pt>
    <dgm:pt modelId="{0E7F0E65-21AD-4DA2-98F8-89BDCB2C1D2D}">
      <dgm:prSet phldrT="[Text]" custT="1"/>
      <dgm:spPr/>
      <dgm:t>
        <a:bodyPr lIns="36000" tIns="36000" rIns="36000" bIns="36000"/>
        <a:lstStyle/>
        <a:p>
          <a:r>
            <a:rPr lang="ro-RO" sz="2000" dirty="0">
              <a:latin typeface="Tw Cen MT Condensed" panose="020B0606020104020203" pitchFamily="34" charset="0"/>
            </a:rPr>
            <a:t>Legea cu privire la CNA nr. 1104 din 6.06.2002</a:t>
          </a:r>
          <a:endParaRPr lang="en-US" sz="2000" b="1" dirty="0">
            <a:latin typeface="Tw Cen MT Condensed" panose="020B0606020104020203" pitchFamily="34" charset="0"/>
            <a:ea typeface="Dotum" panose="020B0600000101010101" pitchFamily="34" charset="-127"/>
          </a:endParaRPr>
        </a:p>
      </dgm:t>
    </dgm:pt>
    <dgm:pt modelId="{736EA51E-EEFC-4A22-BB24-538CBE794492}" type="parTrans" cxnId="{89662FCD-4335-420B-A15C-B3A98727B6AF}">
      <dgm:prSet/>
      <dgm:spPr/>
      <dgm:t>
        <a:bodyPr/>
        <a:lstStyle/>
        <a:p>
          <a:endParaRPr lang="en-US"/>
        </a:p>
      </dgm:t>
    </dgm:pt>
    <dgm:pt modelId="{0CD3809F-EB2E-481C-91AC-F5BEB62F823B}" type="sibTrans" cxnId="{89662FCD-4335-420B-A15C-B3A98727B6AF}">
      <dgm:prSet/>
      <dgm:spPr/>
      <dgm:t>
        <a:bodyPr/>
        <a:lstStyle/>
        <a:p>
          <a:endParaRPr lang="en-US"/>
        </a:p>
      </dgm:t>
    </dgm:pt>
    <dgm:pt modelId="{8834940A-3761-4091-87DC-9DBF8AD08FF2}">
      <dgm:prSet phldrT="[Text]" custT="1"/>
      <dgm:spPr/>
      <dgm:t>
        <a:bodyPr lIns="36000" tIns="0" rIns="0" bIns="36000"/>
        <a:lstStyle/>
        <a:p>
          <a:r>
            <a:rPr lang="ro-RO" sz="1800" b="0" dirty="0">
              <a:latin typeface="Tw Cen MT Condensed" panose="020B0606020104020203" pitchFamily="34" charset="0"/>
              <a:ea typeface="Dotum" panose="020B0600000101010101" pitchFamily="34" charset="-127"/>
            </a:rPr>
            <a:t>Strategia </a:t>
          </a:r>
          <a:r>
            <a:rPr lang="ro-RO" sz="1800" b="0" dirty="0" err="1">
              <a:latin typeface="Tw Cen MT Condensed" panose="020B0606020104020203" pitchFamily="34" charset="0"/>
              <a:ea typeface="Dotum" panose="020B0600000101010101" pitchFamily="34" charset="-127"/>
            </a:rPr>
            <a:t>naţională</a:t>
          </a:r>
          <a:r>
            <a:rPr lang="ro-RO" sz="1800" b="0" dirty="0">
              <a:latin typeface="Tw Cen MT Condensed" panose="020B0606020104020203" pitchFamily="34" charset="0"/>
              <a:ea typeface="Dotum" panose="020B0600000101010101" pitchFamily="34" charset="-127"/>
            </a:rPr>
            <a:t> de integritate şi anticorupţie 2017-2020</a:t>
          </a:r>
          <a:endParaRPr lang="en-US" sz="1800" b="0" dirty="0">
            <a:latin typeface="Tw Cen MT Condensed" panose="020B0606020104020203" pitchFamily="34" charset="0"/>
            <a:ea typeface="Dotum" panose="020B0600000101010101" pitchFamily="34" charset="-127"/>
          </a:endParaRPr>
        </a:p>
      </dgm:t>
    </dgm:pt>
    <dgm:pt modelId="{E8081B6D-FCB4-4519-874F-0B3B0707DE22}" type="parTrans" cxnId="{60EC7A9B-AF74-488D-AED3-1F08928D2BEA}">
      <dgm:prSet/>
      <dgm:spPr/>
      <dgm:t>
        <a:bodyPr/>
        <a:lstStyle/>
        <a:p>
          <a:endParaRPr lang="en-US"/>
        </a:p>
      </dgm:t>
    </dgm:pt>
    <dgm:pt modelId="{479472D0-C4B6-4DDB-A6E2-735C1FF8FFD2}" type="sibTrans" cxnId="{60EC7A9B-AF74-488D-AED3-1F08928D2BEA}">
      <dgm:prSet/>
      <dgm:spPr/>
      <dgm:t>
        <a:bodyPr/>
        <a:lstStyle/>
        <a:p>
          <a:endParaRPr lang="en-US"/>
        </a:p>
      </dgm:t>
    </dgm:pt>
    <dgm:pt modelId="{250D23D8-72B4-42D7-B1B5-773CD90EE6E3}">
      <dgm:prSet custT="1"/>
      <dgm:spPr/>
      <dgm:t>
        <a:bodyPr/>
        <a:lstStyle/>
        <a:p>
          <a:r>
            <a:rPr lang="it-IT" sz="2000" b="0" dirty="0">
              <a:latin typeface="Tw Cen MT Condensed" panose="020B0606020104020203" pitchFamily="34" charset="0"/>
              <a:ea typeface="Dotum" panose="020B0600000101010101" pitchFamily="34" charset="-127"/>
            </a:rPr>
            <a:t>Legea cu privire la actele normative nr. 100/ 22.12.2017 </a:t>
          </a:r>
          <a:endParaRPr lang="ru-MD" sz="2000" b="0" dirty="0">
            <a:ea typeface="Dotum" panose="020B0600000101010101" pitchFamily="34" charset="-127"/>
          </a:endParaRPr>
        </a:p>
      </dgm:t>
    </dgm:pt>
    <dgm:pt modelId="{9906A08F-21B3-4B2B-AC93-16CEDEB644BF}" type="parTrans" cxnId="{F2A443CC-F2D9-486E-AD5C-3F43F18D0AB4}">
      <dgm:prSet/>
      <dgm:spPr/>
      <dgm:t>
        <a:bodyPr/>
        <a:lstStyle/>
        <a:p>
          <a:endParaRPr lang="ru-MD"/>
        </a:p>
      </dgm:t>
    </dgm:pt>
    <dgm:pt modelId="{A6A5B5B8-01B1-42EC-B8D2-A9C26AF396FF}" type="sibTrans" cxnId="{F2A443CC-F2D9-486E-AD5C-3F43F18D0AB4}">
      <dgm:prSet/>
      <dgm:spPr/>
      <dgm:t>
        <a:bodyPr/>
        <a:lstStyle/>
        <a:p>
          <a:endParaRPr lang="ru-MD"/>
        </a:p>
      </dgm:t>
    </dgm:pt>
    <dgm:pt modelId="{A3C0894E-C28A-4CBA-98BC-3586EBB0E820}">
      <dgm:prSet custT="1"/>
      <dgm:spPr/>
      <dgm:t>
        <a:bodyPr/>
        <a:lstStyle/>
        <a:p>
          <a:endParaRPr lang="ru-MD" sz="2000" b="1" dirty="0">
            <a:ea typeface="Dotum" panose="020B0600000101010101" pitchFamily="34" charset="-127"/>
          </a:endParaRPr>
        </a:p>
      </dgm:t>
    </dgm:pt>
    <dgm:pt modelId="{D85024C8-8A3D-4184-AEA1-D8DA692F9E9F}" type="parTrans" cxnId="{57C1FDDA-E197-4EE7-80A2-B10836AEE9C8}">
      <dgm:prSet/>
      <dgm:spPr/>
      <dgm:t>
        <a:bodyPr/>
        <a:lstStyle/>
        <a:p>
          <a:endParaRPr lang="ru-MD"/>
        </a:p>
      </dgm:t>
    </dgm:pt>
    <dgm:pt modelId="{82B09F54-0EBA-4DAB-B900-24D76095A0AD}" type="sibTrans" cxnId="{57C1FDDA-E197-4EE7-80A2-B10836AEE9C8}">
      <dgm:prSet/>
      <dgm:spPr/>
      <dgm:t>
        <a:bodyPr/>
        <a:lstStyle/>
        <a:p>
          <a:endParaRPr lang="ru-MD"/>
        </a:p>
      </dgm:t>
    </dgm:pt>
    <dgm:pt modelId="{36164098-3DF9-42B8-A281-7A423821EEF5}">
      <dgm:prSet custT="1"/>
      <dgm:spPr/>
      <dgm:t>
        <a:bodyPr/>
        <a:lstStyle/>
        <a:p>
          <a:r>
            <a:rPr lang="ro-RO" sz="1600" b="1" dirty="0">
              <a:latin typeface="Tw Cen MT Condensed" panose="020B0606020104020203" pitchFamily="34" charset="0"/>
            </a:rPr>
            <a:t>Monitorizarea implementării legislaţiei anticorupţie</a:t>
          </a:r>
          <a:endParaRPr lang="ru-MD" sz="1600" b="1" dirty="0"/>
        </a:p>
      </dgm:t>
    </dgm:pt>
    <dgm:pt modelId="{2E839844-84CC-4C7C-89D7-43E3F417789E}" type="parTrans" cxnId="{BDE509DD-0B11-4B5F-9D64-373529874FB9}">
      <dgm:prSet/>
      <dgm:spPr/>
      <dgm:t>
        <a:bodyPr/>
        <a:lstStyle/>
        <a:p>
          <a:endParaRPr lang="ru-MD"/>
        </a:p>
      </dgm:t>
    </dgm:pt>
    <dgm:pt modelId="{579521B0-201C-4043-98B2-EEF2D3A278AB}" type="sibTrans" cxnId="{BDE509DD-0B11-4B5F-9D64-373529874FB9}">
      <dgm:prSet/>
      <dgm:spPr/>
      <dgm:t>
        <a:bodyPr/>
        <a:lstStyle/>
        <a:p>
          <a:endParaRPr lang="ru-MD"/>
        </a:p>
      </dgm:t>
    </dgm:pt>
    <dgm:pt modelId="{EFC6033D-DC8D-44EE-9EEA-E544430739BF}" type="pres">
      <dgm:prSet presAssocID="{9DC308F7-1C70-479B-ACA3-6F7CA61A13A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A149E37-AADA-4908-87B9-C2D8B32461C2}" type="pres">
      <dgm:prSet presAssocID="{9DC308F7-1C70-479B-ACA3-6F7CA61A13A6}" presName="children" presStyleCnt="0"/>
      <dgm:spPr/>
    </dgm:pt>
    <dgm:pt modelId="{E2F07AEC-1AC0-4329-848B-1E26660873CD}" type="pres">
      <dgm:prSet presAssocID="{9DC308F7-1C70-479B-ACA3-6F7CA61A13A6}" presName="child1group" presStyleCnt="0"/>
      <dgm:spPr/>
    </dgm:pt>
    <dgm:pt modelId="{53E6600B-9702-466F-A022-4F722E560F20}" type="pres">
      <dgm:prSet presAssocID="{9DC308F7-1C70-479B-ACA3-6F7CA61A13A6}" presName="child1" presStyleLbl="bgAcc1" presStyleIdx="0" presStyleCnt="4" custLinFactNeighborX="-16256" custLinFactNeighborY="6591"/>
      <dgm:spPr/>
    </dgm:pt>
    <dgm:pt modelId="{529206EB-3C29-42D5-A09B-B40A8D136DAB}" type="pres">
      <dgm:prSet presAssocID="{9DC308F7-1C70-479B-ACA3-6F7CA61A13A6}" presName="child1Text" presStyleLbl="bgAcc1" presStyleIdx="0" presStyleCnt="4">
        <dgm:presLayoutVars>
          <dgm:bulletEnabled val="1"/>
        </dgm:presLayoutVars>
      </dgm:prSet>
      <dgm:spPr/>
    </dgm:pt>
    <dgm:pt modelId="{49ADEE89-B1D8-42F9-BB17-FBD4D3EB1B55}" type="pres">
      <dgm:prSet presAssocID="{9DC308F7-1C70-479B-ACA3-6F7CA61A13A6}" presName="child2group" presStyleCnt="0"/>
      <dgm:spPr/>
    </dgm:pt>
    <dgm:pt modelId="{3F0E3889-43BA-4BCB-93DE-2A0932A91875}" type="pres">
      <dgm:prSet presAssocID="{9DC308F7-1C70-479B-ACA3-6F7CA61A13A6}" presName="child2" presStyleLbl="bgAcc1" presStyleIdx="1" presStyleCnt="4" custLinFactNeighborX="863" custLinFactNeighborY="2930"/>
      <dgm:spPr/>
    </dgm:pt>
    <dgm:pt modelId="{F0B1A5AD-C6C9-42E5-AF40-ACD8FE0D5781}" type="pres">
      <dgm:prSet presAssocID="{9DC308F7-1C70-479B-ACA3-6F7CA61A13A6}" presName="child2Text" presStyleLbl="bgAcc1" presStyleIdx="1" presStyleCnt="4">
        <dgm:presLayoutVars>
          <dgm:bulletEnabled val="1"/>
        </dgm:presLayoutVars>
      </dgm:prSet>
      <dgm:spPr/>
    </dgm:pt>
    <dgm:pt modelId="{DD02D908-440D-4382-B639-FE98F1CE5B1F}" type="pres">
      <dgm:prSet presAssocID="{9DC308F7-1C70-479B-ACA3-6F7CA61A13A6}" presName="child3group" presStyleCnt="0"/>
      <dgm:spPr/>
    </dgm:pt>
    <dgm:pt modelId="{D8960745-A974-4F33-857C-353DD38F08BB}" type="pres">
      <dgm:prSet presAssocID="{9DC308F7-1C70-479B-ACA3-6F7CA61A13A6}" presName="child3" presStyleLbl="bgAcc1" presStyleIdx="2" presStyleCnt="4" custLinFactNeighborX="5811" custLinFactNeighborY="-9521"/>
      <dgm:spPr/>
    </dgm:pt>
    <dgm:pt modelId="{A536C8DB-5020-4D05-9DF4-20D6A2CF80A6}" type="pres">
      <dgm:prSet presAssocID="{9DC308F7-1C70-479B-ACA3-6F7CA61A13A6}" presName="child3Text" presStyleLbl="bgAcc1" presStyleIdx="2" presStyleCnt="4">
        <dgm:presLayoutVars>
          <dgm:bulletEnabled val="1"/>
        </dgm:presLayoutVars>
      </dgm:prSet>
      <dgm:spPr/>
    </dgm:pt>
    <dgm:pt modelId="{B4FD6921-A8BC-4D18-9CF4-8F1AE00B3E5B}" type="pres">
      <dgm:prSet presAssocID="{9DC308F7-1C70-479B-ACA3-6F7CA61A13A6}" presName="child4group" presStyleCnt="0"/>
      <dgm:spPr/>
    </dgm:pt>
    <dgm:pt modelId="{B3F026FD-0F73-4A00-A212-9C8981CFDEDE}" type="pres">
      <dgm:prSet presAssocID="{9DC308F7-1C70-479B-ACA3-6F7CA61A13A6}" presName="child4" presStyleLbl="bgAcc1" presStyleIdx="3" presStyleCnt="4"/>
      <dgm:spPr/>
    </dgm:pt>
    <dgm:pt modelId="{C1F455BB-44AD-4C70-9BF2-62A5D6A34D53}" type="pres">
      <dgm:prSet presAssocID="{9DC308F7-1C70-479B-ACA3-6F7CA61A13A6}" presName="child4Text" presStyleLbl="bgAcc1" presStyleIdx="3" presStyleCnt="4">
        <dgm:presLayoutVars>
          <dgm:bulletEnabled val="1"/>
        </dgm:presLayoutVars>
      </dgm:prSet>
      <dgm:spPr/>
    </dgm:pt>
    <dgm:pt modelId="{910B0F60-5FB7-4046-8008-5695ECADEEC1}" type="pres">
      <dgm:prSet presAssocID="{9DC308F7-1C70-479B-ACA3-6F7CA61A13A6}" presName="childPlaceholder" presStyleCnt="0"/>
      <dgm:spPr/>
    </dgm:pt>
    <dgm:pt modelId="{0CC39853-8E4D-4FD3-895F-89981C3F7629}" type="pres">
      <dgm:prSet presAssocID="{9DC308F7-1C70-479B-ACA3-6F7CA61A13A6}" presName="circle" presStyleCnt="0"/>
      <dgm:spPr/>
    </dgm:pt>
    <dgm:pt modelId="{AF5F45BE-5170-4582-A1F5-75CA01FA079C}" type="pres">
      <dgm:prSet presAssocID="{9DC308F7-1C70-479B-ACA3-6F7CA61A13A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1A0EA9E-FFE3-4F34-B4F6-BFA9DE9855C3}" type="pres">
      <dgm:prSet presAssocID="{9DC308F7-1C70-479B-ACA3-6F7CA61A13A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EDD464F-39BA-43AF-A745-1FE8FDC9F3AF}" type="pres">
      <dgm:prSet presAssocID="{9DC308F7-1C70-479B-ACA3-6F7CA61A13A6}" presName="quadrant3" presStyleLbl="node1" presStyleIdx="2" presStyleCnt="4" custLinFactNeighborX="-4119" custLinFactNeighborY="-1529">
        <dgm:presLayoutVars>
          <dgm:chMax val="1"/>
          <dgm:bulletEnabled val="1"/>
        </dgm:presLayoutVars>
      </dgm:prSet>
      <dgm:spPr/>
    </dgm:pt>
    <dgm:pt modelId="{7B4571B5-0D1F-422C-8679-0D1A9334800C}" type="pres">
      <dgm:prSet presAssocID="{9DC308F7-1C70-479B-ACA3-6F7CA61A13A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1E3A1D6-679E-4033-90DF-0C0FCAB32370}" type="pres">
      <dgm:prSet presAssocID="{9DC308F7-1C70-479B-ACA3-6F7CA61A13A6}" presName="quadrantPlaceholder" presStyleCnt="0"/>
      <dgm:spPr/>
    </dgm:pt>
    <dgm:pt modelId="{D63C7C7D-C6DC-499C-AC3D-61A736F2B5AC}" type="pres">
      <dgm:prSet presAssocID="{9DC308F7-1C70-479B-ACA3-6F7CA61A13A6}" presName="center1" presStyleLbl="fgShp" presStyleIdx="0" presStyleCnt="2"/>
      <dgm:spPr/>
    </dgm:pt>
    <dgm:pt modelId="{5B2A9F4E-33B9-4B60-865C-29C8E1361E72}" type="pres">
      <dgm:prSet presAssocID="{9DC308F7-1C70-479B-ACA3-6F7CA61A13A6}" presName="center2" presStyleLbl="fgShp" presStyleIdx="1" presStyleCnt="2"/>
      <dgm:spPr/>
    </dgm:pt>
  </dgm:ptLst>
  <dgm:cxnLst>
    <dgm:cxn modelId="{10BD5E03-70F6-4B89-95F6-763348B46898}" type="presOf" srcId="{36164098-3DF9-42B8-A281-7A423821EEF5}" destId="{7B4571B5-0D1F-422C-8679-0D1A9334800C}" srcOrd="0" destOrd="0" presId="urn:microsoft.com/office/officeart/2005/8/layout/cycle4"/>
    <dgm:cxn modelId="{F452DC0B-B95D-44C3-B116-D171CCACDA27}" srcId="{9DC308F7-1C70-479B-ACA3-6F7CA61A13A6}" destId="{69FE8254-6582-40E6-A589-3AEE7E1D304F}" srcOrd="2" destOrd="0" parTransId="{87B6C80D-778D-46B0-9890-F084FC9C93CD}" sibTransId="{90624D3B-A8D2-4E35-AC0F-8C49C5E6ACF7}"/>
    <dgm:cxn modelId="{19241824-ED77-4261-89A8-5866FA2F66BB}" type="presOf" srcId="{8834940A-3761-4091-87DC-9DBF8AD08FF2}" destId="{B3F026FD-0F73-4A00-A212-9C8981CFDEDE}" srcOrd="0" destOrd="0" presId="urn:microsoft.com/office/officeart/2005/8/layout/cycle4"/>
    <dgm:cxn modelId="{C7236B29-D6C0-4C1C-B503-71167A1EB395}" type="presOf" srcId="{308033DC-1494-41AF-A211-2EAA1ED139C0}" destId="{53E6600B-9702-466F-A022-4F722E560F20}" srcOrd="0" destOrd="0" presId="urn:microsoft.com/office/officeart/2005/8/layout/cycle4"/>
    <dgm:cxn modelId="{314F252E-0FDB-48A8-B744-1724BAF82E91}" type="presOf" srcId="{90559FD2-0B4D-43E4-BBF2-A684E3FEDC27}" destId="{F0B1A5AD-C6C9-42E5-AF40-ACD8FE0D5781}" srcOrd="1" destOrd="0" presId="urn:microsoft.com/office/officeart/2005/8/layout/cycle4"/>
    <dgm:cxn modelId="{B21D6533-A2CA-4940-B7EF-8825826E310B}" type="presOf" srcId="{564257D1-B252-49F5-85E1-C8845006E6BB}" destId="{AF5F45BE-5170-4582-A1F5-75CA01FA079C}" srcOrd="0" destOrd="0" presId="urn:microsoft.com/office/officeart/2005/8/layout/cycle4"/>
    <dgm:cxn modelId="{F55BD039-E167-4282-916B-8949E0E38C10}" type="presOf" srcId="{69FE8254-6582-40E6-A589-3AEE7E1D304F}" destId="{7EDD464F-39BA-43AF-A745-1FE8FDC9F3AF}" srcOrd="0" destOrd="0" presId="urn:microsoft.com/office/officeart/2005/8/layout/cycle4"/>
    <dgm:cxn modelId="{C38B623A-BE62-495C-BEFB-7C0BA3961FDA}" type="presOf" srcId="{A3C0894E-C28A-4CBA-98BC-3586EBB0E820}" destId="{F0B1A5AD-C6C9-42E5-AF40-ACD8FE0D5781}" srcOrd="1" destOrd="2" presId="urn:microsoft.com/office/officeart/2005/8/layout/cycle4"/>
    <dgm:cxn modelId="{1BA3AD44-529D-47DE-919D-5EBEF368FB42}" type="presOf" srcId="{0E7F0E65-21AD-4DA2-98F8-89BDCB2C1D2D}" destId="{A536C8DB-5020-4D05-9DF4-20D6A2CF80A6}" srcOrd="1" destOrd="0" presId="urn:microsoft.com/office/officeart/2005/8/layout/cycle4"/>
    <dgm:cxn modelId="{5585B54E-0CAC-480E-9236-C6B27E58BF2B}" type="presOf" srcId="{8834940A-3761-4091-87DC-9DBF8AD08FF2}" destId="{C1F455BB-44AD-4C70-9BF2-62A5D6A34D53}" srcOrd="1" destOrd="0" presId="urn:microsoft.com/office/officeart/2005/8/layout/cycle4"/>
    <dgm:cxn modelId="{04B0A46F-1E29-40D1-8633-6E6C7FE90DB4}" type="presOf" srcId="{250D23D8-72B4-42D7-B1B5-773CD90EE6E3}" destId="{3F0E3889-43BA-4BCB-93DE-2A0932A91875}" srcOrd="0" destOrd="1" presId="urn:microsoft.com/office/officeart/2005/8/layout/cycle4"/>
    <dgm:cxn modelId="{60EC7A9B-AF74-488D-AED3-1F08928D2BEA}" srcId="{36164098-3DF9-42B8-A281-7A423821EEF5}" destId="{8834940A-3761-4091-87DC-9DBF8AD08FF2}" srcOrd="0" destOrd="0" parTransId="{E8081B6D-FCB4-4519-874F-0B3B0707DE22}" sibTransId="{479472D0-C4B6-4DDB-A6E2-735C1FF8FFD2}"/>
    <dgm:cxn modelId="{47ECC49B-2A63-4AE7-8B39-B5EE6849C8C4}" type="presOf" srcId="{9DC308F7-1C70-479B-ACA3-6F7CA61A13A6}" destId="{EFC6033D-DC8D-44EE-9EEA-E544430739BF}" srcOrd="0" destOrd="0" presId="urn:microsoft.com/office/officeart/2005/8/layout/cycle4"/>
    <dgm:cxn modelId="{EC5499A7-9C8D-4F4C-88DA-F6B5975DBF46}" srcId="{564257D1-B252-49F5-85E1-C8845006E6BB}" destId="{308033DC-1494-41AF-A211-2EAA1ED139C0}" srcOrd="0" destOrd="0" parTransId="{38981B15-B4C5-4858-A09C-92AF9B22A5D8}" sibTransId="{3A3BDF20-36E5-4A92-9E47-491C216F14F2}"/>
    <dgm:cxn modelId="{67A71DB6-219F-474F-A9E5-C7D508542007}" type="presOf" srcId="{90559FD2-0B4D-43E4-BBF2-A684E3FEDC27}" destId="{3F0E3889-43BA-4BCB-93DE-2A0932A91875}" srcOrd="0" destOrd="0" presId="urn:microsoft.com/office/officeart/2005/8/layout/cycle4"/>
    <dgm:cxn modelId="{CD0850B7-7496-4CF2-8DC5-40B5B8F6F252}" type="presOf" srcId="{A3C0894E-C28A-4CBA-98BC-3586EBB0E820}" destId="{3F0E3889-43BA-4BCB-93DE-2A0932A91875}" srcOrd="0" destOrd="2" presId="urn:microsoft.com/office/officeart/2005/8/layout/cycle4"/>
    <dgm:cxn modelId="{317AC9B8-8BD0-48C9-9DF9-78342D4351D0}" type="presOf" srcId="{64059E6F-F307-48BB-AC45-E5A18532662D}" destId="{E1A0EA9E-FFE3-4F34-B4F6-BFA9DE9855C3}" srcOrd="0" destOrd="0" presId="urn:microsoft.com/office/officeart/2005/8/layout/cycle4"/>
    <dgm:cxn modelId="{698189C3-60BF-4C8A-BD03-A02574B4CDA3}" srcId="{9DC308F7-1C70-479B-ACA3-6F7CA61A13A6}" destId="{64059E6F-F307-48BB-AC45-E5A18532662D}" srcOrd="1" destOrd="0" parTransId="{1B00B20B-6039-46DC-9725-FBF5B9B0F229}" sibTransId="{C66180F4-5B20-44E9-B47C-FF477B479A2C}"/>
    <dgm:cxn modelId="{F2A443CC-F2D9-486E-AD5C-3F43F18D0AB4}" srcId="{64059E6F-F307-48BB-AC45-E5A18532662D}" destId="{250D23D8-72B4-42D7-B1B5-773CD90EE6E3}" srcOrd="1" destOrd="0" parTransId="{9906A08F-21B3-4B2B-AC93-16CEDEB644BF}" sibTransId="{A6A5B5B8-01B1-42EC-B8D2-A9C26AF396FF}"/>
    <dgm:cxn modelId="{89662FCD-4335-420B-A15C-B3A98727B6AF}" srcId="{69FE8254-6582-40E6-A589-3AEE7E1D304F}" destId="{0E7F0E65-21AD-4DA2-98F8-89BDCB2C1D2D}" srcOrd="0" destOrd="0" parTransId="{736EA51E-EEFC-4A22-BB24-538CBE794492}" sibTransId="{0CD3809F-EB2E-481C-91AC-F5BEB62F823B}"/>
    <dgm:cxn modelId="{45B3EDD9-DD80-4FE4-9137-ED6C5368B747}" srcId="{64059E6F-F307-48BB-AC45-E5A18532662D}" destId="{90559FD2-0B4D-43E4-BBF2-A684E3FEDC27}" srcOrd="0" destOrd="0" parTransId="{4AAF5B5D-C8AC-4145-BCD8-DC2D7A81B60E}" sibTransId="{787D233D-DAA6-41A8-94C8-69E58097E333}"/>
    <dgm:cxn modelId="{57C1FDDA-E197-4EE7-80A2-B10836AEE9C8}" srcId="{64059E6F-F307-48BB-AC45-E5A18532662D}" destId="{A3C0894E-C28A-4CBA-98BC-3586EBB0E820}" srcOrd="2" destOrd="0" parTransId="{D85024C8-8A3D-4184-AEA1-D8DA692F9E9F}" sibTransId="{82B09F54-0EBA-4DAB-B900-24D76095A0AD}"/>
    <dgm:cxn modelId="{BDE509DD-0B11-4B5F-9D64-373529874FB9}" srcId="{9DC308F7-1C70-479B-ACA3-6F7CA61A13A6}" destId="{36164098-3DF9-42B8-A281-7A423821EEF5}" srcOrd="3" destOrd="0" parTransId="{2E839844-84CC-4C7C-89D7-43E3F417789E}" sibTransId="{579521B0-201C-4043-98B2-EEF2D3A278AB}"/>
    <dgm:cxn modelId="{B98C80DE-2203-4E38-8110-4FA843BB06AE}" type="presOf" srcId="{250D23D8-72B4-42D7-B1B5-773CD90EE6E3}" destId="{F0B1A5AD-C6C9-42E5-AF40-ACD8FE0D5781}" srcOrd="1" destOrd="1" presId="urn:microsoft.com/office/officeart/2005/8/layout/cycle4"/>
    <dgm:cxn modelId="{B80C8CE7-08CA-47B6-9C21-1BDC2A1C80E8}" type="presOf" srcId="{308033DC-1494-41AF-A211-2EAA1ED139C0}" destId="{529206EB-3C29-42D5-A09B-B40A8D136DAB}" srcOrd="1" destOrd="0" presId="urn:microsoft.com/office/officeart/2005/8/layout/cycle4"/>
    <dgm:cxn modelId="{C00239F0-A215-4FE0-94BB-C7AFF5A8AE8D}" srcId="{9DC308F7-1C70-479B-ACA3-6F7CA61A13A6}" destId="{564257D1-B252-49F5-85E1-C8845006E6BB}" srcOrd="0" destOrd="0" parTransId="{82AAA02A-06C0-45DE-A55A-D77866DD9A8A}" sibTransId="{43D7C38E-089A-425E-B05B-2510DE611776}"/>
    <dgm:cxn modelId="{83C2E6F1-4DC8-4A4F-B647-00185338B3F7}" type="presOf" srcId="{0E7F0E65-21AD-4DA2-98F8-89BDCB2C1D2D}" destId="{D8960745-A974-4F33-857C-353DD38F08BB}" srcOrd="0" destOrd="0" presId="urn:microsoft.com/office/officeart/2005/8/layout/cycle4"/>
    <dgm:cxn modelId="{F9AC718C-D282-483F-BE34-1934BE5963BB}" type="presParOf" srcId="{EFC6033D-DC8D-44EE-9EEA-E544430739BF}" destId="{DA149E37-AADA-4908-87B9-C2D8B32461C2}" srcOrd="0" destOrd="0" presId="urn:microsoft.com/office/officeart/2005/8/layout/cycle4"/>
    <dgm:cxn modelId="{5AB22473-6D57-4C79-8D28-5DBB2CEEF4AC}" type="presParOf" srcId="{DA149E37-AADA-4908-87B9-C2D8B32461C2}" destId="{E2F07AEC-1AC0-4329-848B-1E26660873CD}" srcOrd="0" destOrd="0" presId="urn:microsoft.com/office/officeart/2005/8/layout/cycle4"/>
    <dgm:cxn modelId="{6CBA5372-75E4-403D-AB5C-E4AA6358525A}" type="presParOf" srcId="{E2F07AEC-1AC0-4329-848B-1E26660873CD}" destId="{53E6600B-9702-466F-A022-4F722E560F20}" srcOrd="0" destOrd="0" presId="urn:microsoft.com/office/officeart/2005/8/layout/cycle4"/>
    <dgm:cxn modelId="{6C3FC6A5-32E9-4EC1-A19A-FB3171D43B3C}" type="presParOf" srcId="{E2F07AEC-1AC0-4329-848B-1E26660873CD}" destId="{529206EB-3C29-42D5-A09B-B40A8D136DAB}" srcOrd="1" destOrd="0" presId="urn:microsoft.com/office/officeart/2005/8/layout/cycle4"/>
    <dgm:cxn modelId="{6FF7FBC9-325F-4D69-985D-12B1275FF8FD}" type="presParOf" srcId="{DA149E37-AADA-4908-87B9-C2D8B32461C2}" destId="{49ADEE89-B1D8-42F9-BB17-FBD4D3EB1B55}" srcOrd="1" destOrd="0" presId="urn:microsoft.com/office/officeart/2005/8/layout/cycle4"/>
    <dgm:cxn modelId="{DC4FD582-8A61-4D7C-93EA-91443D94EEBE}" type="presParOf" srcId="{49ADEE89-B1D8-42F9-BB17-FBD4D3EB1B55}" destId="{3F0E3889-43BA-4BCB-93DE-2A0932A91875}" srcOrd="0" destOrd="0" presId="urn:microsoft.com/office/officeart/2005/8/layout/cycle4"/>
    <dgm:cxn modelId="{FCFF36C9-E504-41BD-B4AF-7A443529263C}" type="presParOf" srcId="{49ADEE89-B1D8-42F9-BB17-FBD4D3EB1B55}" destId="{F0B1A5AD-C6C9-42E5-AF40-ACD8FE0D5781}" srcOrd="1" destOrd="0" presId="urn:microsoft.com/office/officeart/2005/8/layout/cycle4"/>
    <dgm:cxn modelId="{095959CA-7E07-4B13-BBB0-17532808AEAD}" type="presParOf" srcId="{DA149E37-AADA-4908-87B9-C2D8B32461C2}" destId="{DD02D908-440D-4382-B639-FE98F1CE5B1F}" srcOrd="2" destOrd="0" presId="urn:microsoft.com/office/officeart/2005/8/layout/cycle4"/>
    <dgm:cxn modelId="{06EBBC20-181B-444B-A09F-000C73ADC034}" type="presParOf" srcId="{DD02D908-440D-4382-B639-FE98F1CE5B1F}" destId="{D8960745-A974-4F33-857C-353DD38F08BB}" srcOrd="0" destOrd="0" presId="urn:microsoft.com/office/officeart/2005/8/layout/cycle4"/>
    <dgm:cxn modelId="{F06C3D2B-A345-4592-8FF4-BCCF997149BC}" type="presParOf" srcId="{DD02D908-440D-4382-B639-FE98F1CE5B1F}" destId="{A536C8DB-5020-4D05-9DF4-20D6A2CF80A6}" srcOrd="1" destOrd="0" presId="urn:microsoft.com/office/officeart/2005/8/layout/cycle4"/>
    <dgm:cxn modelId="{AFB55F5A-2A6E-42A7-B799-4702D6D01047}" type="presParOf" srcId="{DA149E37-AADA-4908-87B9-C2D8B32461C2}" destId="{B4FD6921-A8BC-4D18-9CF4-8F1AE00B3E5B}" srcOrd="3" destOrd="0" presId="urn:microsoft.com/office/officeart/2005/8/layout/cycle4"/>
    <dgm:cxn modelId="{4970618F-A1E6-46C9-AFCD-1A0B440679A7}" type="presParOf" srcId="{B4FD6921-A8BC-4D18-9CF4-8F1AE00B3E5B}" destId="{B3F026FD-0F73-4A00-A212-9C8981CFDEDE}" srcOrd="0" destOrd="0" presId="urn:microsoft.com/office/officeart/2005/8/layout/cycle4"/>
    <dgm:cxn modelId="{B1C03C67-FD3C-4460-8FE6-D6CC97A43571}" type="presParOf" srcId="{B4FD6921-A8BC-4D18-9CF4-8F1AE00B3E5B}" destId="{C1F455BB-44AD-4C70-9BF2-62A5D6A34D53}" srcOrd="1" destOrd="0" presId="urn:microsoft.com/office/officeart/2005/8/layout/cycle4"/>
    <dgm:cxn modelId="{DAAF535D-2D6B-43D3-927F-B53AE73AEF89}" type="presParOf" srcId="{DA149E37-AADA-4908-87B9-C2D8B32461C2}" destId="{910B0F60-5FB7-4046-8008-5695ECADEEC1}" srcOrd="4" destOrd="0" presId="urn:microsoft.com/office/officeart/2005/8/layout/cycle4"/>
    <dgm:cxn modelId="{BA31EAF7-2A3F-49FE-B000-9E2DA4834566}" type="presParOf" srcId="{EFC6033D-DC8D-44EE-9EEA-E544430739BF}" destId="{0CC39853-8E4D-4FD3-895F-89981C3F7629}" srcOrd="1" destOrd="0" presId="urn:microsoft.com/office/officeart/2005/8/layout/cycle4"/>
    <dgm:cxn modelId="{6197BB37-3EF4-4BF8-95C4-9C01B7EADA6C}" type="presParOf" srcId="{0CC39853-8E4D-4FD3-895F-89981C3F7629}" destId="{AF5F45BE-5170-4582-A1F5-75CA01FA079C}" srcOrd="0" destOrd="0" presId="urn:microsoft.com/office/officeart/2005/8/layout/cycle4"/>
    <dgm:cxn modelId="{8DAD1AAE-D3FB-4236-A839-2E9C8D2CA8AC}" type="presParOf" srcId="{0CC39853-8E4D-4FD3-895F-89981C3F7629}" destId="{E1A0EA9E-FFE3-4F34-B4F6-BFA9DE9855C3}" srcOrd="1" destOrd="0" presId="urn:microsoft.com/office/officeart/2005/8/layout/cycle4"/>
    <dgm:cxn modelId="{2AC12DD5-4572-4ACF-958E-8FD8B7657287}" type="presParOf" srcId="{0CC39853-8E4D-4FD3-895F-89981C3F7629}" destId="{7EDD464F-39BA-43AF-A745-1FE8FDC9F3AF}" srcOrd="2" destOrd="0" presId="urn:microsoft.com/office/officeart/2005/8/layout/cycle4"/>
    <dgm:cxn modelId="{F92D67B4-4AF2-4D06-A119-164D63A7A576}" type="presParOf" srcId="{0CC39853-8E4D-4FD3-895F-89981C3F7629}" destId="{7B4571B5-0D1F-422C-8679-0D1A9334800C}" srcOrd="3" destOrd="0" presId="urn:microsoft.com/office/officeart/2005/8/layout/cycle4"/>
    <dgm:cxn modelId="{FBE49CBB-B058-4829-8948-68543208C6CF}" type="presParOf" srcId="{0CC39853-8E4D-4FD3-895F-89981C3F7629}" destId="{91E3A1D6-679E-4033-90DF-0C0FCAB32370}" srcOrd="4" destOrd="0" presId="urn:microsoft.com/office/officeart/2005/8/layout/cycle4"/>
    <dgm:cxn modelId="{F8EAA74F-1D99-43F3-824D-0CCC2076004E}" type="presParOf" srcId="{EFC6033D-DC8D-44EE-9EEA-E544430739BF}" destId="{D63C7C7D-C6DC-499C-AC3D-61A736F2B5AC}" srcOrd="2" destOrd="0" presId="urn:microsoft.com/office/officeart/2005/8/layout/cycle4"/>
    <dgm:cxn modelId="{AC1696DF-09FE-4AEE-9C5F-F5CC0F646EA6}" type="presParOf" srcId="{EFC6033D-DC8D-44EE-9EEA-E544430739BF}" destId="{5B2A9F4E-33B9-4B60-865C-29C8E1361E7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5CD7B0-8647-4009-B13D-C89D7274202B}" type="doc">
      <dgm:prSet loTypeId="urn:microsoft.com/office/officeart/2005/8/layout/hierarchy4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86A9B0-09BA-4848-856A-C5166255FEFD}">
      <dgm:prSet phldrT="[Text]" custT="1"/>
      <dgm:spPr/>
      <dgm:t>
        <a:bodyPr lIns="0" tIns="0" rIns="0" bIns="0"/>
        <a:lstStyle/>
        <a:p>
          <a:r>
            <a:rPr lang="ro-RO" sz="2000" dirty="0">
              <a:solidFill>
                <a:schemeClr val="tx1"/>
              </a:solidFill>
              <a:latin typeface="Tw Cen MT Condensed" panose="020B0606020104020203" pitchFamily="34" charset="0"/>
            </a:rPr>
            <a:t>Metodologia privind efectuarea expertizei anticorupţie a proiectelor de acte legislative/normative, adoptată prin </a:t>
          </a:r>
          <a:r>
            <a:rPr lang="ro-RO" sz="2000" dirty="0" err="1">
              <a:solidFill>
                <a:schemeClr val="tx1"/>
              </a:solidFill>
              <a:latin typeface="Tw Cen MT Condensed" panose="020B0606020104020203" pitchFamily="34" charset="0"/>
            </a:rPr>
            <a:t>Hotărîrea</a:t>
          </a:r>
          <a:r>
            <a:rPr lang="ro-RO" sz="2000" dirty="0">
              <a:solidFill>
                <a:schemeClr val="tx1"/>
              </a:solidFill>
              <a:latin typeface="Tw Cen MT Condensed" panose="020B0606020104020203" pitchFamily="34" charset="0"/>
            </a:rPr>
            <a:t> Colegiului CNA nr. 6/20.10.2017 </a:t>
          </a:r>
          <a:endParaRPr lang="en-US" sz="2000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09AE608C-227F-4FD1-8505-EC0E3BA47D7B}" type="parTrans" cxnId="{B5D097ED-DD8C-41DB-AEC2-553A166FCBCD}">
      <dgm:prSet/>
      <dgm:spPr/>
      <dgm:t>
        <a:bodyPr/>
        <a:lstStyle/>
        <a:p>
          <a:endParaRPr lang="en-US"/>
        </a:p>
      </dgm:t>
    </dgm:pt>
    <dgm:pt modelId="{2F6291A3-B40A-4EA2-9D16-AC4D992B019B}" type="sibTrans" cxnId="{B5D097ED-DD8C-41DB-AEC2-553A166FCBCD}">
      <dgm:prSet/>
      <dgm:spPr/>
      <dgm:t>
        <a:bodyPr/>
        <a:lstStyle/>
        <a:p>
          <a:endParaRPr lang="en-US"/>
        </a:p>
      </dgm:t>
    </dgm:pt>
    <dgm:pt modelId="{3FFCA35A-A46D-404E-996E-B6CED0DE32D6}">
      <dgm:prSet phldrT="[Text]" custT="1"/>
      <dgm:spPr/>
      <dgm:t>
        <a:bodyPr lIns="0" tIns="0" rIns="0" bIns="0"/>
        <a:lstStyle/>
        <a:p>
          <a:pPr>
            <a:buFont typeface="Arial" panose="020B0604020202020204" pitchFamily="34" charset="0"/>
            <a:buNone/>
          </a:pPr>
          <a:r>
            <a:rPr lang="ro-RO" sz="2400" b="1" u="sng" dirty="0">
              <a:solidFill>
                <a:schemeClr val="tx1"/>
              </a:solidFill>
              <a:effectLst/>
              <a:latin typeface="Tw Cen MT Condensed" panose="020B0606020104020203" pitchFamily="34" charset="0"/>
            </a:rPr>
            <a:t>Bune practici în domeniu</a:t>
          </a:r>
        </a:p>
        <a:p>
          <a:pPr>
            <a:buFont typeface="Arial" panose="020B0604020202020204" pitchFamily="34" charset="0"/>
            <a:buNone/>
          </a:pPr>
          <a:r>
            <a:rPr lang="ro-RO" sz="2400" dirty="0">
              <a:solidFill>
                <a:schemeClr val="tx1"/>
              </a:solidFill>
              <a:latin typeface="Tw Cen MT Condensed" panose="020B0606020104020203" pitchFamily="34" charset="0"/>
            </a:rPr>
            <a:t>Instrumentul de expertiză anticorupţie a proiectelor de acte legislative/normative aplicat de CNA este recunoscut la nivel regional drept una dintre cele mai bune practici în domeniul prevenirii corupţiei</a:t>
          </a:r>
        </a:p>
      </dgm:t>
    </dgm:pt>
    <dgm:pt modelId="{9AF2F04F-3749-4704-B64F-E5A6D46A05F6}" type="sibTrans" cxnId="{CEDDA292-248B-4E93-AC27-06CD9C5611D9}">
      <dgm:prSet/>
      <dgm:spPr/>
      <dgm:t>
        <a:bodyPr/>
        <a:lstStyle/>
        <a:p>
          <a:endParaRPr lang="en-US"/>
        </a:p>
      </dgm:t>
    </dgm:pt>
    <dgm:pt modelId="{44DB847F-F378-4BED-AF2B-ECC904898FC5}" type="parTrans" cxnId="{CEDDA292-248B-4E93-AC27-06CD9C5611D9}">
      <dgm:prSet/>
      <dgm:spPr/>
      <dgm:t>
        <a:bodyPr/>
        <a:lstStyle/>
        <a:p>
          <a:endParaRPr lang="en-US"/>
        </a:p>
      </dgm:t>
    </dgm:pt>
    <dgm:pt modelId="{3F58A51F-B7CF-4CE9-A791-94B2FE32431A}">
      <dgm:prSet custT="1"/>
      <dgm:spPr/>
      <dgm:t>
        <a:bodyPr/>
        <a:lstStyle/>
        <a:p>
          <a:r>
            <a:rPr lang="ro-RO" sz="2400" dirty="0">
              <a:solidFill>
                <a:schemeClr val="tx1"/>
              </a:solidFill>
              <a:latin typeface="Tw Cen MT Condensed" panose="020B0606020104020203" pitchFamily="34" charset="0"/>
            </a:rPr>
            <a:t>Sistemul </a:t>
          </a:r>
          <a:r>
            <a:rPr lang="ro-RO" sz="2400" dirty="0" err="1">
              <a:solidFill>
                <a:schemeClr val="tx1"/>
              </a:solidFill>
              <a:latin typeface="Tw Cen MT Condensed" panose="020B0606020104020203" pitchFamily="34" charset="0"/>
            </a:rPr>
            <a:t>informaţional</a:t>
          </a:r>
          <a:r>
            <a:rPr lang="ro-RO" sz="2400" dirty="0">
              <a:solidFill>
                <a:schemeClr val="tx1"/>
              </a:solidFill>
              <a:latin typeface="Tw Cen MT Condensed" panose="020B0606020104020203" pitchFamily="34" charset="0"/>
            </a:rPr>
            <a:t> nou e-Expertiza, utilizat la întocmirea rapoartelor anticorupţie </a:t>
          </a:r>
          <a:endParaRPr lang="ru-MD" sz="2400" dirty="0">
            <a:solidFill>
              <a:schemeClr val="tx1"/>
            </a:solidFill>
          </a:endParaRPr>
        </a:p>
      </dgm:t>
    </dgm:pt>
    <dgm:pt modelId="{5C6DAE9F-2D86-4D06-A160-F76523D885BF}" type="sibTrans" cxnId="{9EB4CC35-49CF-4C7D-AC3D-1F808B2E864D}">
      <dgm:prSet/>
      <dgm:spPr/>
      <dgm:t>
        <a:bodyPr/>
        <a:lstStyle/>
        <a:p>
          <a:endParaRPr lang="ru-MD"/>
        </a:p>
      </dgm:t>
    </dgm:pt>
    <dgm:pt modelId="{E3F9FB99-7E68-4548-A85B-A91910B5167F}" type="parTrans" cxnId="{9EB4CC35-49CF-4C7D-AC3D-1F808B2E864D}">
      <dgm:prSet/>
      <dgm:spPr/>
      <dgm:t>
        <a:bodyPr/>
        <a:lstStyle/>
        <a:p>
          <a:endParaRPr lang="ru-MD"/>
        </a:p>
      </dgm:t>
    </dgm:pt>
    <dgm:pt modelId="{F414168F-B27F-43F3-958F-54E43588D286}" type="pres">
      <dgm:prSet presAssocID="{355CD7B0-8647-4009-B13D-C89D727420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38602F-E4CE-4C9E-9046-5DBEDF1C9DD1}" type="pres">
      <dgm:prSet presAssocID="{3FFCA35A-A46D-404E-996E-B6CED0DE32D6}" presName="vertOne" presStyleCnt="0"/>
      <dgm:spPr/>
    </dgm:pt>
    <dgm:pt modelId="{56FE6CE3-A377-42B9-BD99-0990667BB730}" type="pres">
      <dgm:prSet presAssocID="{3FFCA35A-A46D-404E-996E-B6CED0DE32D6}" presName="txOne" presStyleLbl="node0" presStyleIdx="0" presStyleCnt="1">
        <dgm:presLayoutVars>
          <dgm:chPref val="3"/>
        </dgm:presLayoutVars>
      </dgm:prSet>
      <dgm:spPr/>
    </dgm:pt>
    <dgm:pt modelId="{78D335D1-A202-4C5F-9491-69AA6F81D29B}" type="pres">
      <dgm:prSet presAssocID="{3FFCA35A-A46D-404E-996E-B6CED0DE32D6}" presName="parTransOne" presStyleCnt="0"/>
      <dgm:spPr/>
    </dgm:pt>
    <dgm:pt modelId="{DC299F82-03EE-4506-BF3A-351DDCCA444A}" type="pres">
      <dgm:prSet presAssocID="{3FFCA35A-A46D-404E-996E-B6CED0DE32D6}" presName="horzOne" presStyleCnt="0"/>
      <dgm:spPr/>
    </dgm:pt>
    <dgm:pt modelId="{3C38A729-95C1-4AEA-A587-640FF5814C8F}" type="pres">
      <dgm:prSet presAssocID="{F286A9B0-09BA-4848-856A-C5166255FEFD}" presName="vertTwo" presStyleCnt="0"/>
      <dgm:spPr/>
    </dgm:pt>
    <dgm:pt modelId="{207625FD-DECF-4C6C-B767-5BD19ABCE0CE}" type="pres">
      <dgm:prSet presAssocID="{F286A9B0-09BA-4848-856A-C5166255FEFD}" presName="txTwo" presStyleLbl="node2" presStyleIdx="0" presStyleCnt="2">
        <dgm:presLayoutVars>
          <dgm:chPref val="3"/>
        </dgm:presLayoutVars>
      </dgm:prSet>
      <dgm:spPr/>
    </dgm:pt>
    <dgm:pt modelId="{FECCDA1E-CBEB-4844-B212-26000A54AD72}" type="pres">
      <dgm:prSet presAssocID="{F286A9B0-09BA-4848-856A-C5166255FEFD}" presName="horzTwo" presStyleCnt="0"/>
      <dgm:spPr/>
    </dgm:pt>
    <dgm:pt modelId="{B54CECD3-D10D-4864-ABFA-26B77F9D2377}" type="pres">
      <dgm:prSet presAssocID="{2F6291A3-B40A-4EA2-9D16-AC4D992B019B}" presName="sibSpaceTwo" presStyleCnt="0"/>
      <dgm:spPr/>
    </dgm:pt>
    <dgm:pt modelId="{762D2586-2BA9-4440-96F3-08D7D7376B3E}" type="pres">
      <dgm:prSet presAssocID="{3F58A51F-B7CF-4CE9-A791-94B2FE32431A}" presName="vertTwo" presStyleCnt="0"/>
      <dgm:spPr/>
    </dgm:pt>
    <dgm:pt modelId="{B1CA314D-ED2C-41CC-9ABB-FDCCE8614612}" type="pres">
      <dgm:prSet presAssocID="{3F58A51F-B7CF-4CE9-A791-94B2FE32431A}" presName="txTwo" presStyleLbl="node2" presStyleIdx="1" presStyleCnt="2">
        <dgm:presLayoutVars>
          <dgm:chPref val="3"/>
        </dgm:presLayoutVars>
      </dgm:prSet>
      <dgm:spPr/>
    </dgm:pt>
    <dgm:pt modelId="{FFDCB9A4-A335-4845-ABC8-1ECA464344D0}" type="pres">
      <dgm:prSet presAssocID="{3F58A51F-B7CF-4CE9-A791-94B2FE32431A}" presName="horzTwo" presStyleCnt="0"/>
      <dgm:spPr/>
    </dgm:pt>
  </dgm:ptLst>
  <dgm:cxnLst>
    <dgm:cxn modelId="{49F0B113-3CCE-471A-939F-457A3799836A}" type="presOf" srcId="{F286A9B0-09BA-4848-856A-C5166255FEFD}" destId="{207625FD-DECF-4C6C-B767-5BD19ABCE0CE}" srcOrd="0" destOrd="0" presId="urn:microsoft.com/office/officeart/2005/8/layout/hierarchy4"/>
    <dgm:cxn modelId="{D7A3211A-CC1D-4866-8563-ED2366A6270E}" type="presOf" srcId="{3FFCA35A-A46D-404E-996E-B6CED0DE32D6}" destId="{56FE6CE3-A377-42B9-BD99-0990667BB730}" srcOrd="0" destOrd="0" presId="urn:microsoft.com/office/officeart/2005/8/layout/hierarchy4"/>
    <dgm:cxn modelId="{9EB4CC35-49CF-4C7D-AC3D-1F808B2E864D}" srcId="{3FFCA35A-A46D-404E-996E-B6CED0DE32D6}" destId="{3F58A51F-B7CF-4CE9-A791-94B2FE32431A}" srcOrd="1" destOrd="0" parTransId="{E3F9FB99-7E68-4548-A85B-A91910B5167F}" sibTransId="{5C6DAE9F-2D86-4D06-A160-F76523D885BF}"/>
    <dgm:cxn modelId="{CEDDA292-248B-4E93-AC27-06CD9C5611D9}" srcId="{355CD7B0-8647-4009-B13D-C89D7274202B}" destId="{3FFCA35A-A46D-404E-996E-B6CED0DE32D6}" srcOrd="0" destOrd="0" parTransId="{44DB847F-F378-4BED-AF2B-ECC904898FC5}" sibTransId="{9AF2F04F-3749-4704-B64F-E5A6D46A05F6}"/>
    <dgm:cxn modelId="{B5602AEA-6F09-4129-AC00-FA8063BD1275}" type="presOf" srcId="{355CD7B0-8647-4009-B13D-C89D7274202B}" destId="{F414168F-B27F-43F3-958F-54E43588D286}" srcOrd="0" destOrd="0" presId="urn:microsoft.com/office/officeart/2005/8/layout/hierarchy4"/>
    <dgm:cxn modelId="{B5D097ED-DD8C-41DB-AEC2-553A166FCBCD}" srcId="{3FFCA35A-A46D-404E-996E-B6CED0DE32D6}" destId="{F286A9B0-09BA-4848-856A-C5166255FEFD}" srcOrd="0" destOrd="0" parTransId="{09AE608C-227F-4FD1-8505-EC0E3BA47D7B}" sibTransId="{2F6291A3-B40A-4EA2-9D16-AC4D992B019B}"/>
    <dgm:cxn modelId="{4992CCF0-DF27-43A8-B9C8-77D1D3EC8603}" type="presOf" srcId="{3F58A51F-B7CF-4CE9-A791-94B2FE32431A}" destId="{B1CA314D-ED2C-41CC-9ABB-FDCCE8614612}" srcOrd="0" destOrd="0" presId="urn:microsoft.com/office/officeart/2005/8/layout/hierarchy4"/>
    <dgm:cxn modelId="{C2F76A2D-3F3E-4F1C-9365-70EF83CA4930}" type="presParOf" srcId="{F414168F-B27F-43F3-958F-54E43588D286}" destId="{8A38602F-E4CE-4C9E-9046-5DBEDF1C9DD1}" srcOrd="0" destOrd="0" presId="urn:microsoft.com/office/officeart/2005/8/layout/hierarchy4"/>
    <dgm:cxn modelId="{66E16202-F618-406B-A10E-75828A89E7C3}" type="presParOf" srcId="{8A38602F-E4CE-4C9E-9046-5DBEDF1C9DD1}" destId="{56FE6CE3-A377-42B9-BD99-0990667BB730}" srcOrd="0" destOrd="0" presId="urn:microsoft.com/office/officeart/2005/8/layout/hierarchy4"/>
    <dgm:cxn modelId="{78391717-34C2-4B9C-A05A-E886B373F790}" type="presParOf" srcId="{8A38602F-E4CE-4C9E-9046-5DBEDF1C9DD1}" destId="{78D335D1-A202-4C5F-9491-69AA6F81D29B}" srcOrd="1" destOrd="0" presId="urn:microsoft.com/office/officeart/2005/8/layout/hierarchy4"/>
    <dgm:cxn modelId="{C867F111-11EC-4601-B61B-750CB13BAD19}" type="presParOf" srcId="{8A38602F-E4CE-4C9E-9046-5DBEDF1C9DD1}" destId="{DC299F82-03EE-4506-BF3A-351DDCCA444A}" srcOrd="2" destOrd="0" presId="urn:microsoft.com/office/officeart/2005/8/layout/hierarchy4"/>
    <dgm:cxn modelId="{C90BA60A-0298-4E9C-9FF1-654C0D361F2A}" type="presParOf" srcId="{DC299F82-03EE-4506-BF3A-351DDCCA444A}" destId="{3C38A729-95C1-4AEA-A587-640FF5814C8F}" srcOrd="0" destOrd="0" presId="urn:microsoft.com/office/officeart/2005/8/layout/hierarchy4"/>
    <dgm:cxn modelId="{CEDB08FD-9858-4DF5-882A-3C0504C1BE17}" type="presParOf" srcId="{3C38A729-95C1-4AEA-A587-640FF5814C8F}" destId="{207625FD-DECF-4C6C-B767-5BD19ABCE0CE}" srcOrd="0" destOrd="0" presId="urn:microsoft.com/office/officeart/2005/8/layout/hierarchy4"/>
    <dgm:cxn modelId="{1292D0E4-2E64-4B76-8077-DF0D8EDF9ECB}" type="presParOf" srcId="{3C38A729-95C1-4AEA-A587-640FF5814C8F}" destId="{FECCDA1E-CBEB-4844-B212-26000A54AD72}" srcOrd="1" destOrd="0" presId="urn:microsoft.com/office/officeart/2005/8/layout/hierarchy4"/>
    <dgm:cxn modelId="{680B1FB9-70C9-40A3-B299-50589B3B8E80}" type="presParOf" srcId="{DC299F82-03EE-4506-BF3A-351DDCCA444A}" destId="{B54CECD3-D10D-4864-ABFA-26B77F9D2377}" srcOrd="1" destOrd="0" presId="urn:microsoft.com/office/officeart/2005/8/layout/hierarchy4"/>
    <dgm:cxn modelId="{60E8AFC9-C886-4572-84AF-BE8773487734}" type="presParOf" srcId="{DC299F82-03EE-4506-BF3A-351DDCCA444A}" destId="{762D2586-2BA9-4440-96F3-08D7D7376B3E}" srcOrd="2" destOrd="0" presId="urn:microsoft.com/office/officeart/2005/8/layout/hierarchy4"/>
    <dgm:cxn modelId="{8AAA3A65-F071-4181-8B63-4B8CB532D7A5}" type="presParOf" srcId="{762D2586-2BA9-4440-96F3-08D7D7376B3E}" destId="{B1CA314D-ED2C-41CC-9ABB-FDCCE8614612}" srcOrd="0" destOrd="0" presId="urn:microsoft.com/office/officeart/2005/8/layout/hierarchy4"/>
    <dgm:cxn modelId="{1F6027AE-71B1-484B-81DE-190AC83E99A8}" type="presParOf" srcId="{762D2586-2BA9-4440-96F3-08D7D7376B3E}" destId="{FFDCB9A4-A335-4845-ABC8-1ECA464344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83587-2DBA-40D1-ABF5-671ED34BA1BC}">
      <dsp:nvSpPr>
        <dsp:cNvPr id="0" name=""/>
        <dsp:cNvSpPr/>
      </dsp:nvSpPr>
      <dsp:spPr>
        <a:xfrm>
          <a:off x="2149908" y="748441"/>
          <a:ext cx="5132337" cy="5132337"/>
        </a:xfrm>
        <a:prstGeom prst="blockArc">
          <a:avLst>
            <a:gd name="adj1" fmla="val 12600000"/>
            <a:gd name="adj2" fmla="val 16200000"/>
            <a:gd name="adj3" fmla="val 45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03C7BD-4830-48B9-87E5-EB749FA2DBB6}">
      <dsp:nvSpPr>
        <dsp:cNvPr id="0" name=""/>
        <dsp:cNvSpPr/>
      </dsp:nvSpPr>
      <dsp:spPr>
        <a:xfrm>
          <a:off x="2149908" y="748441"/>
          <a:ext cx="5132337" cy="5132337"/>
        </a:xfrm>
        <a:prstGeom prst="blockArc">
          <a:avLst>
            <a:gd name="adj1" fmla="val 9000000"/>
            <a:gd name="adj2" fmla="val 12600000"/>
            <a:gd name="adj3" fmla="val 45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EFCDC0-9E8C-4BFB-80DD-3CDC85E89E4B}">
      <dsp:nvSpPr>
        <dsp:cNvPr id="0" name=""/>
        <dsp:cNvSpPr/>
      </dsp:nvSpPr>
      <dsp:spPr>
        <a:xfrm>
          <a:off x="2149908" y="748441"/>
          <a:ext cx="5132337" cy="5132337"/>
        </a:xfrm>
        <a:prstGeom prst="blockArc">
          <a:avLst>
            <a:gd name="adj1" fmla="val 5400000"/>
            <a:gd name="adj2" fmla="val 9000000"/>
            <a:gd name="adj3" fmla="val 45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184411-1F2C-40DF-8B41-BF7E794E6D06}">
      <dsp:nvSpPr>
        <dsp:cNvPr id="0" name=""/>
        <dsp:cNvSpPr/>
      </dsp:nvSpPr>
      <dsp:spPr>
        <a:xfrm>
          <a:off x="2149908" y="748441"/>
          <a:ext cx="5132337" cy="5132337"/>
        </a:xfrm>
        <a:prstGeom prst="blockArc">
          <a:avLst>
            <a:gd name="adj1" fmla="val 1800000"/>
            <a:gd name="adj2" fmla="val 5400000"/>
            <a:gd name="adj3" fmla="val 45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6B80FA-F0C6-4921-87E4-AA204EC8A00A}">
      <dsp:nvSpPr>
        <dsp:cNvPr id="0" name=""/>
        <dsp:cNvSpPr/>
      </dsp:nvSpPr>
      <dsp:spPr>
        <a:xfrm>
          <a:off x="2149908" y="748441"/>
          <a:ext cx="5132337" cy="5132337"/>
        </a:xfrm>
        <a:prstGeom prst="blockArc">
          <a:avLst>
            <a:gd name="adj1" fmla="val 19800000"/>
            <a:gd name="adj2" fmla="val 1800000"/>
            <a:gd name="adj3" fmla="val 45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CE6D5B-82F3-4BBB-A0E5-95B4D983B3D8}">
      <dsp:nvSpPr>
        <dsp:cNvPr id="0" name=""/>
        <dsp:cNvSpPr/>
      </dsp:nvSpPr>
      <dsp:spPr>
        <a:xfrm>
          <a:off x="2149908" y="748441"/>
          <a:ext cx="5132337" cy="5132337"/>
        </a:xfrm>
        <a:prstGeom prst="blockArc">
          <a:avLst>
            <a:gd name="adj1" fmla="val 16200000"/>
            <a:gd name="adj2" fmla="val 19800000"/>
            <a:gd name="adj3" fmla="val 45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59DE74-1B3B-4E88-99AD-CDD455F393AC}">
      <dsp:nvSpPr>
        <dsp:cNvPr id="0" name=""/>
        <dsp:cNvSpPr/>
      </dsp:nvSpPr>
      <dsp:spPr>
        <a:xfrm>
          <a:off x="3564691" y="2163224"/>
          <a:ext cx="2302771" cy="23027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rgbClr val="FF0000"/>
              </a:solidFill>
            </a:rPr>
            <a:t>Atribu</a:t>
          </a:r>
          <a:r>
            <a:rPr lang="ro-RO" sz="2300" b="1" kern="1200" dirty="0">
              <a:solidFill>
                <a:srgbClr val="FF0000"/>
              </a:solidFill>
            </a:rPr>
            <a:t>ți</a:t>
          </a:r>
          <a:r>
            <a:rPr lang="en-US" sz="2300" b="1" kern="1200" dirty="0" err="1">
              <a:solidFill>
                <a:srgbClr val="FF0000"/>
              </a:solidFill>
            </a:rPr>
            <a:t>ile</a:t>
          </a:r>
          <a:endParaRPr lang="ro-RO" sz="2300" b="1" kern="1200" dirty="0">
            <a:solidFill>
              <a:srgbClr val="FF0000"/>
            </a:solidFill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0000"/>
              </a:solidFill>
            </a:rPr>
            <a:t> CNA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3901924" y="2500457"/>
        <a:ext cx="1628305" cy="1628305"/>
      </dsp:txXfrm>
    </dsp:sp>
    <dsp:sp modelId="{10A08964-5CA4-4B2A-8283-52AA27BF3D0D}">
      <dsp:nvSpPr>
        <dsp:cNvPr id="0" name=""/>
        <dsp:cNvSpPr/>
      </dsp:nvSpPr>
      <dsp:spPr>
        <a:xfrm>
          <a:off x="3910106" y="501"/>
          <a:ext cx="1611940" cy="16119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Prevenirea </a:t>
          </a:r>
          <a:r>
            <a:rPr lang="ro-RO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corupţiei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4146169" y="236564"/>
        <a:ext cx="1139814" cy="1139814"/>
      </dsp:txXfrm>
    </dsp:sp>
    <dsp:sp modelId="{EB340198-43C4-47F7-9EC7-8722729B8121}">
      <dsp:nvSpPr>
        <dsp:cNvPr id="0" name=""/>
        <dsp:cNvSpPr/>
      </dsp:nvSpPr>
      <dsp:spPr>
        <a:xfrm>
          <a:off x="6082218" y="1254570"/>
          <a:ext cx="1611940" cy="16119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Combaterea </a:t>
          </a:r>
          <a:r>
            <a:rPr lang="ro-RO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corupţiei</a:t>
          </a:r>
          <a:r>
            <a:rPr lang="ro-RO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ro-RO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celor conexe </a:t>
          </a:r>
          <a:r>
            <a:rPr lang="ro-RO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corupţiei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318281" y="1490633"/>
        <a:ext cx="1139814" cy="1139814"/>
      </dsp:txXfrm>
    </dsp:sp>
    <dsp:sp modelId="{AA88E3C0-5067-445B-8F87-5C0451D7F746}">
      <dsp:nvSpPr>
        <dsp:cNvPr id="0" name=""/>
        <dsp:cNvSpPr/>
      </dsp:nvSpPr>
      <dsp:spPr>
        <a:xfrm>
          <a:off x="6082218" y="3762709"/>
          <a:ext cx="1611940" cy="16119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ru-RU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fectuarea</a:t>
          </a:r>
          <a:r>
            <a:rPr lang="ru-RU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expertizei</a:t>
          </a:r>
          <a:r>
            <a:rPr lang="ru-RU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anticorupţie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318281" y="3998772"/>
        <a:ext cx="1139814" cy="1139814"/>
      </dsp:txXfrm>
    </dsp:sp>
    <dsp:sp modelId="{00DB8353-72B3-4A4A-8CCC-FCBCE1A5E67F}">
      <dsp:nvSpPr>
        <dsp:cNvPr id="0" name=""/>
        <dsp:cNvSpPr/>
      </dsp:nvSpPr>
      <dsp:spPr>
        <a:xfrm>
          <a:off x="3910106" y="5016779"/>
          <a:ext cx="1611940" cy="16119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fectuarea</a:t>
          </a:r>
          <a:r>
            <a:rPr lang="en-US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evaluării</a:t>
          </a:r>
          <a:r>
            <a:rPr lang="en-US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integrităţii</a:t>
          </a:r>
          <a:r>
            <a:rPr lang="en-US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instituţionale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4146169" y="5252842"/>
        <a:ext cx="1139814" cy="1139814"/>
      </dsp:txXfrm>
    </dsp:sp>
    <dsp:sp modelId="{899657BE-6588-4AE6-8EF8-73051B9C6E9D}">
      <dsp:nvSpPr>
        <dsp:cNvPr id="0" name=""/>
        <dsp:cNvSpPr/>
      </dsp:nvSpPr>
      <dsp:spPr>
        <a:xfrm>
          <a:off x="1737994" y="3762709"/>
          <a:ext cx="1611940" cy="16119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fectuarea</a:t>
          </a:r>
          <a:r>
            <a:rPr lang="en-US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analizei</a:t>
          </a:r>
          <a:r>
            <a:rPr lang="en-US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operaţionale</a:t>
          </a:r>
          <a:r>
            <a:rPr lang="en-US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strategice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1974057" y="3998772"/>
        <a:ext cx="1139814" cy="1139814"/>
      </dsp:txXfrm>
    </dsp:sp>
    <dsp:sp modelId="{CD38F2FC-3FB1-48ED-8B7E-CE6458ADCCC7}">
      <dsp:nvSpPr>
        <dsp:cNvPr id="0" name=""/>
        <dsp:cNvSpPr/>
      </dsp:nvSpPr>
      <dsp:spPr>
        <a:xfrm>
          <a:off x="1737994" y="1254570"/>
          <a:ext cx="1611940" cy="16119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ecuperarea</a:t>
          </a:r>
          <a:r>
            <a:rPr lang="en-US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bunurilor</a:t>
          </a:r>
          <a:r>
            <a:rPr lang="en-US" altLang="ru-RU" sz="15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15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infracţionale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1974057" y="1490633"/>
        <a:ext cx="1139814" cy="1139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A225-218D-4213-871C-C8E859685F27}">
      <dsp:nvSpPr>
        <dsp:cNvPr id="0" name=""/>
        <dsp:cNvSpPr/>
      </dsp:nvSpPr>
      <dsp:spPr>
        <a:xfrm>
          <a:off x="575392" y="0"/>
          <a:ext cx="6282228" cy="16001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/>
            <a:t>Competențele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/>
            <a:t>organului de urmărire penală a C</a:t>
          </a:r>
          <a:r>
            <a:rPr lang="en-US" sz="2500" b="1" kern="1200" dirty="0"/>
            <a:t>NA  </a:t>
          </a:r>
          <a:endParaRPr lang="ro-RO" sz="2500" b="1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 </a:t>
          </a:r>
          <a:r>
            <a:rPr lang="ro-RO" sz="2500" b="1" kern="1200" dirty="0"/>
            <a:t> </a:t>
          </a:r>
          <a:r>
            <a:rPr lang="en-US" sz="2500" b="1" kern="1200" dirty="0" err="1"/>
            <a:t>Procuratura</a:t>
          </a:r>
          <a:r>
            <a:rPr lang="en-US" sz="2500" b="1" kern="1200" dirty="0"/>
            <a:t> </a:t>
          </a:r>
          <a:r>
            <a:rPr lang="en-US" sz="2500" b="1" kern="1200" dirty="0" err="1"/>
            <a:t>Anticorup</a:t>
          </a:r>
          <a:r>
            <a:rPr lang="ro-RO" sz="2500" b="1" kern="1200" dirty="0"/>
            <a:t>ție</a:t>
          </a:r>
          <a:endParaRPr lang="ru-RU" sz="2500" b="1" kern="1200" dirty="0"/>
        </a:p>
      </dsp:txBody>
      <dsp:txXfrm>
        <a:off x="653504" y="78112"/>
        <a:ext cx="6126004" cy="1443907"/>
      </dsp:txXfrm>
    </dsp:sp>
    <dsp:sp modelId="{FC3749DC-AC94-483F-832D-C3FF33B6A7A9}">
      <dsp:nvSpPr>
        <dsp:cNvPr id="0" name=""/>
        <dsp:cNvSpPr/>
      </dsp:nvSpPr>
      <dsp:spPr>
        <a:xfrm rot="2782480">
          <a:off x="4235751" y="2168190"/>
          <a:ext cx="15695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9511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8B9EA-412A-44CA-A25B-61B982938E0A}">
      <dsp:nvSpPr>
        <dsp:cNvPr id="0" name=""/>
        <dsp:cNvSpPr/>
      </dsp:nvSpPr>
      <dsp:spPr>
        <a:xfrm>
          <a:off x="4960305" y="2736249"/>
          <a:ext cx="2770468" cy="16442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/>
            <a:t>Procuratura Anticorupție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/>
            <a:t>Persoane cu funcție de demnitate publica</a:t>
          </a:r>
          <a:endParaRPr lang="ru-RU" sz="2000" kern="1200" dirty="0"/>
        </a:p>
      </dsp:txBody>
      <dsp:txXfrm>
        <a:off x="5040571" y="2816515"/>
        <a:ext cx="2609936" cy="1483730"/>
      </dsp:txXfrm>
    </dsp:sp>
    <dsp:sp modelId="{2B222FE4-ED71-4C07-AB45-484EC692C429}">
      <dsp:nvSpPr>
        <dsp:cNvPr id="0" name=""/>
        <dsp:cNvSpPr/>
      </dsp:nvSpPr>
      <dsp:spPr>
        <a:xfrm rot="7715029">
          <a:off x="1898292" y="2168184"/>
          <a:ext cx="14533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3383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F567E-BAD2-42BF-A29C-F5181B19E78E}">
      <dsp:nvSpPr>
        <dsp:cNvPr id="0" name=""/>
        <dsp:cNvSpPr/>
      </dsp:nvSpPr>
      <dsp:spPr>
        <a:xfrm>
          <a:off x="130623" y="2736236"/>
          <a:ext cx="2770468" cy="16442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/>
            <a:t>Centrul Național Anticorupție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/>
            <a:t>Funcționari publici și persoane fizice</a:t>
          </a:r>
          <a:endParaRPr lang="ru-RU" sz="1800" kern="1200" dirty="0"/>
        </a:p>
      </dsp:txBody>
      <dsp:txXfrm>
        <a:off x="210889" y="2816502"/>
        <a:ext cx="2609936" cy="1483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51C82-3877-44F5-9F37-A3EDCC247919}">
      <dsp:nvSpPr>
        <dsp:cNvPr id="0" name=""/>
        <dsp:cNvSpPr/>
      </dsp:nvSpPr>
      <dsp:spPr>
        <a:xfrm>
          <a:off x="0" y="0"/>
          <a:ext cx="3860928" cy="1804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800" kern="1200" baseline="0" dirty="0">
            <a:solidFill>
              <a:schemeClr val="tx1"/>
            </a:solidFill>
            <a:latin typeface="Tw Cen MT Condensed" panose="020B0606020104020203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baseline="0" dirty="0">
              <a:solidFill>
                <a:schemeClr val="tx1"/>
              </a:solidFill>
              <a:latin typeface="Tw Cen MT Condensed" panose="020B0606020104020203" pitchFamily="34" charset="0"/>
            </a:rPr>
            <a:t>Cadrul legal de specialitate: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baseline="0" dirty="0">
              <a:solidFill>
                <a:schemeClr val="tx1"/>
              </a:solidFill>
              <a:latin typeface="Tw Cen MT Condensed" panose="020B0606020104020203" pitchFamily="34" charset="0"/>
            </a:rPr>
            <a:t>Legea privind evaluarea integrităţii instituţionale nr. 325/23.12.2013, Metodologia de identificare a riscurilor de corupţie în cadrul </a:t>
          </a:r>
          <a:r>
            <a:rPr lang="ro-RO" sz="1800" kern="1200" baseline="0" dirty="0" err="1">
              <a:solidFill>
                <a:schemeClr val="tx1"/>
              </a:solidFill>
              <a:latin typeface="Tw Cen MT Condensed" panose="020B0606020104020203" pitchFamily="34" charset="0"/>
            </a:rPr>
            <a:t>entităţilor</a:t>
          </a:r>
          <a:r>
            <a:rPr lang="ro-RO" sz="1800" kern="1200" baseline="0" dirty="0">
              <a:solidFill>
                <a:schemeClr val="tx1"/>
              </a:solidFill>
              <a:latin typeface="Tw Cen MT Condensed" panose="020B0606020104020203" pitchFamily="34" charset="0"/>
            </a:rPr>
            <a:t> publice, de identificare a </a:t>
          </a:r>
          <a:r>
            <a:rPr lang="ro-RO" sz="1800" kern="1200" baseline="0" dirty="0" err="1">
              <a:solidFill>
                <a:schemeClr val="tx1"/>
              </a:solidFill>
              <a:latin typeface="Tw Cen MT Condensed" panose="020B0606020104020203" pitchFamily="34" charset="0"/>
            </a:rPr>
            <a:t>agenţilor</a:t>
          </a:r>
          <a:r>
            <a:rPr lang="ro-RO" sz="1800" kern="1200" baseline="0" dirty="0">
              <a:solidFill>
                <a:schemeClr val="tx1"/>
              </a:solidFill>
              <a:latin typeface="Tw Cen MT Condensed" panose="020B0606020104020203" pitchFamily="34" charset="0"/>
            </a:rPr>
            <a:t> </a:t>
          </a:r>
          <a:r>
            <a:rPr lang="ro-RO" sz="1800" kern="1200" baseline="0" dirty="0" err="1">
              <a:solidFill>
                <a:schemeClr val="tx1"/>
              </a:solidFill>
              <a:latin typeface="Tw Cen MT Condensed" panose="020B0606020104020203" pitchFamily="34" charset="0"/>
            </a:rPr>
            <a:t>expuşi</a:t>
          </a:r>
          <a:r>
            <a:rPr lang="ro-RO" sz="1800" kern="1200" baseline="0" dirty="0">
              <a:solidFill>
                <a:schemeClr val="tx1"/>
              </a:solidFill>
              <a:latin typeface="Tw Cen MT Condensed" panose="020B0606020104020203" pitchFamily="34" charset="0"/>
            </a:rPr>
            <a:t> acestor riscuri şi de analiză a factorilor de risc care </a:t>
          </a:r>
          <a:r>
            <a:rPr lang="ro-RO" sz="1800" kern="1200" baseline="0" dirty="0" err="1">
              <a:solidFill>
                <a:schemeClr val="tx1"/>
              </a:solidFill>
              <a:latin typeface="Tw Cen MT Condensed" panose="020B0606020104020203" pitchFamily="34" charset="0"/>
            </a:rPr>
            <a:t>core</a:t>
          </a:r>
          <a:r>
            <a:rPr lang="ro-RO" sz="1800" kern="1200" baseline="0" dirty="0">
              <a:solidFill>
                <a:schemeClr val="tx1"/>
              </a:solidFill>
              <a:latin typeface="Tw Cen MT Condensed" panose="020B0606020104020203" pitchFamily="34" charset="0"/>
            </a:rPr>
            <a:t> le generează, aprobată prin Ordinul directorului CNA nr. 50/20.03.2018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>
        <a:off x="52863" y="52863"/>
        <a:ext cx="3755202" cy="1699147"/>
      </dsp:txXfrm>
    </dsp:sp>
    <dsp:sp modelId="{2FEAFD89-8D83-426A-BE98-B59942B9E7D9}">
      <dsp:nvSpPr>
        <dsp:cNvPr id="0" name=""/>
        <dsp:cNvSpPr/>
      </dsp:nvSpPr>
      <dsp:spPr>
        <a:xfrm>
          <a:off x="9422" y="1922989"/>
          <a:ext cx="3845853" cy="1145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o-RO" sz="2000" b="1" u="sng" kern="1200" dirty="0">
              <a:solidFill>
                <a:schemeClr val="tx1"/>
              </a:solidFill>
              <a:latin typeface="Tw Cen MT Condensed" panose="020B0606020104020203" pitchFamily="34" charset="0"/>
            </a:rPr>
            <a:t>Bune practici în domeniu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o-RO" sz="1800" kern="1200" dirty="0">
              <a:solidFill>
                <a:schemeClr val="tx1"/>
              </a:solidFill>
              <a:latin typeface="Tw Cen MT Condensed" panose="020B0606020104020203" pitchFamily="34" charset="0"/>
            </a:rPr>
            <a:t>Pe parcursul anului au fost desfăşurate evaluări a integrităţii instituţionale în cadrul a 5 </a:t>
          </a:r>
          <a:r>
            <a:rPr lang="ro-RO" sz="1800" kern="1200" dirty="0" err="1">
              <a:solidFill>
                <a:schemeClr val="tx1"/>
              </a:solidFill>
              <a:latin typeface="Tw Cen MT Condensed" panose="020B0606020104020203" pitchFamily="34" charset="0"/>
            </a:rPr>
            <a:t>entităţi</a:t>
          </a:r>
          <a:r>
            <a:rPr lang="ro-RO" sz="1800" kern="1200" dirty="0">
              <a:solidFill>
                <a:schemeClr val="tx1"/>
              </a:solidFill>
              <a:latin typeface="Tw Cen MT Condensed" panose="020B0606020104020203" pitchFamily="34" charset="0"/>
            </a:rPr>
            <a:t> publice. Procedura finalizează cu elaborarea şi monitorizarea Planurilor de integritate.</a:t>
          </a:r>
        </a:p>
      </dsp:txBody>
      <dsp:txXfrm>
        <a:off x="42962" y="1956529"/>
        <a:ext cx="3778773" cy="1078064"/>
      </dsp:txXfrm>
    </dsp:sp>
    <dsp:sp modelId="{6F0C08BF-4A0A-4141-AE7F-7010A792DACD}">
      <dsp:nvSpPr>
        <dsp:cNvPr id="0" name=""/>
        <dsp:cNvSpPr/>
      </dsp:nvSpPr>
      <dsp:spPr>
        <a:xfrm>
          <a:off x="18844" y="3186249"/>
          <a:ext cx="3845853" cy="2758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0" kern="1200" dirty="0">
              <a:latin typeface="Tw Cen MT Condensed" panose="020B0606020104020203" pitchFamily="34" charset="0"/>
            </a:rPr>
            <a:t>Totodată, CNA realizează şi evaluări sectoriale a riscurilor de corupţie. Cu titlu de exemplu se </a:t>
          </a:r>
          <a:r>
            <a:rPr lang="ro-RO" sz="1800" b="0" kern="1200" dirty="0" err="1">
              <a:latin typeface="Tw Cen MT Condensed" panose="020B0606020104020203" pitchFamily="34" charset="0"/>
            </a:rPr>
            <a:t>menţionează</a:t>
          </a:r>
          <a:r>
            <a:rPr lang="ro-RO" sz="1800" b="0" kern="1200" dirty="0">
              <a:latin typeface="Tw Cen MT Condensed" panose="020B0606020104020203" pitchFamily="34" charset="0"/>
            </a:rPr>
            <a:t> evaluarea riscurilor de corupţie în </a:t>
          </a:r>
          <a:r>
            <a:rPr lang="ro-RO" sz="1800" b="0" kern="1200" dirty="0" err="1">
              <a:latin typeface="Tw Cen MT Condensed" panose="020B0606020104020203" pitchFamily="34" charset="0"/>
            </a:rPr>
            <a:t>legislaţia</a:t>
          </a:r>
          <a:r>
            <a:rPr lang="ro-RO" sz="1800" b="0" kern="1200" dirty="0">
              <a:latin typeface="Tw Cen MT Condensed" panose="020B0606020104020203" pitchFamily="34" charset="0"/>
            </a:rPr>
            <a:t> şi activitatea întreprinderilor cu cotă integrală sau majoritară de stat/municipală (ÎS/ÎM). Analizei fiind expusă activitatea a peste 500 ÎS/ÎM, au fost identificate o serie de riscuri de fraudă şi corupţie specifice acestui domeniu, generate în special de neimplementarea standardelor anticorupţie. Planul -model de integritate pentru întreprinderi a fost elaborat şi diseminat pentru a fi pus în aplicare de către consiliile de administrare şi managerii ÎS/ÎM.</a:t>
          </a:r>
          <a:endParaRPr lang="ru-MD" sz="1800" b="0" kern="1200" dirty="0"/>
        </a:p>
      </dsp:txBody>
      <dsp:txXfrm>
        <a:off x="99627" y="3267032"/>
        <a:ext cx="3684287" cy="2596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60745-A974-4F33-857C-353DD38F08BB}">
      <dsp:nvSpPr>
        <dsp:cNvPr id="0" name=""/>
        <dsp:cNvSpPr/>
      </dsp:nvSpPr>
      <dsp:spPr>
        <a:xfrm>
          <a:off x="3962140" y="2753314"/>
          <a:ext cx="2094024" cy="1356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kern="1200" dirty="0">
              <a:latin typeface="Tw Cen MT Condensed" panose="020B0606020104020203" pitchFamily="34" charset="0"/>
            </a:rPr>
            <a:t>Legea cu privire la CNA nr. 1104 din 6.06.2002</a:t>
          </a:r>
          <a:endParaRPr lang="en-US" sz="2000" b="1" kern="1200" dirty="0">
            <a:latin typeface="Tw Cen MT Condensed" panose="020B0606020104020203" pitchFamily="34" charset="0"/>
            <a:ea typeface="Dotum" panose="020B0600000101010101" pitchFamily="34" charset="-127"/>
          </a:endParaRPr>
        </a:p>
      </dsp:txBody>
      <dsp:txXfrm>
        <a:off x="4620144" y="3122224"/>
        <a:ext cx="1406222" cy="957745"/>
      </dsp:txXfrm>
    </dsp:sp>
    <dsp:sp modelId="{B3F026FD-0F73-4A00-A212-9C8981CFDEDE}">
      <dsp:nvSpPr>
        <dsp:cNvPr id="0" name=""/>
        <dsp:cNvSpPr/>
      </dsp:nvSpPr>
      <dsp:spPr>
        <a:xfrm>
          <a:off x="423891" y="2882462"/>
          <a:ext cx="2094024" cy="1356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0" rIns="0" bIns="3600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b="0" kern="1200" dirty="0">
              <a:latin typeface="Tw Cen MT Condensed" panose="020B0606020104020203" pitchFamily="34" charset="0"/>
              <a:ea typeface="Dotum" panose="020B0600000101010101" pitchFamily="34" charset="-127"/>
            </a:rPr>
            <a:t>Strategia </a:t>
          </a:r>
          <a:r>
            <a:rPr lang="ro-RO" sz="1800" b="0" kern="1200" dirty="0" err="1">
              <a:latin typeface="Tw Cen MT Condensed" panose="020B0606020104020203" pitchFamily="34" charset="0"/>
              <a:ea typeface="Dotum" panose="020B0600000101010101" pitchFamily="34" charset="-127"/>
            </a:rPr>
            <a:t>naţională</a:t>
          </a:r>
          <a:r>
            <a:rPr lang="ro-RO" sz="1800" b="0" kern="1200" dirty="0">
              <a:latin typeface="Tw Cen MT Condensed" panose="020B0606020104020203" pitchFamily="34" charset="0"/>
              <a:ea typeface="Dotum" panose="020B0600000101010101" pitchFamily="34" charset="-127"/>
            </a:rPr>
            <a:t> de integritate şi anticorupţie 2017-2020</a:t>
          </a:r>
          <a:endParaRPr lang="en-US" sz="1800" b="0" kern="1200" dirty="0">
            <a:latin typeface="Tw Cen MT Condensed" panose="020B0606020104020203" pitchFamily="34" charset="0"/>
            <a:ea typeface="Dotum" panose="020B0600000101010101" pitchFamily="34" charset="-127"/>
          </a:endParaRPr>
        </a:p>
      </dsp:txBody>
      <dsp:txXfrm>
        <a:off x="453688" y="3251372"/>
        <a:ext cx="1406222" cy="957745"/>
      </dsp:txXfrm>
    </dsp:sp>
    <dsp:sp modelId="{3F0E3889-43BA-4BCB-93DE-2A0932A91875}">
      <dsp:nvSpPr>
        <dsp:cNvPr id="0" name=""/>
        <dsp:cNvSpPr/>
      </dsp:nvSpPr>
      <dsp:spPr>
        <a:xfrm>
          <a:off x="3858528" y="39744"/>
          <a:ext cx="2094024" cy="1356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>
            <a:latin typeface="Tw Cen MT Condensed" panose="020B0606020104020203" pitchFamily="34" charset="0"/>
            <a:ea typeface="Dotum" panose="020B0600000101010101" pitchFamily="34" charset="-12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0" kern="1200" dirty="0">
              <a:latin typeface="Tw Cen MT Condensed" panose="020B0606020104020203" pitchFamily="34" charset="0"/>
              <a:ea typeface="Dotum" panose="020B0600000101010101" pitchFamily="34" charset="-127"/>
            </a:rPr>
            <a:t>Legea cu privire la actele normative nr. 100/ 22.12.2017 </a:t>
          </a:r>
          <a:endParaRPr lang="ru-MD" sz="2000" b="0" kern="1200" dirty="0">
            <a:ea typeface="Dotum" panose="020B0600000101010101" pitchFamily="34" charset="-12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MD" sz="2000" b="1" kern="1200" dirty="0">
            <a:ea typeface="Dotum" panose="020B0600000101010101" pitchFamily="34" charset="-127"/>
          </a:endParaRPr>
        </a:p>
      </dsp:txBody>
      <dsp:txXfrm>
        <a:off x="4516532" y="69541"/>
        <a:ext cx="1406222" cy="957745"/>
      </dsp:txXfrm>
    </dsp:sp>
    <dsp:sp modelId="{53E6600B-9702-466F-A022-4F722E560F20}">
      <dsp:nvSpPr>
        <dsp:cNvPr id="0" name=""/>
        <dsp:cNvSpPr/>
      </dsp:nvSpPr>
      <dsp:spPr>
        <a:xfrm>
          <a:off x="83486" y="89403"/>
          <a:ext cx="2094024" cy="1356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0" kern="1200" dirty="0">
              <a:latin typeface="Tw Cen MT Condensed" panose="020B0606020104020203" pitchFamily="34" charset="0"/>
              <a:ea typeface="Dotum" panose="020B0600000101010101" pitchFamily="34" charset="-127"/>
              <a:cs typeface="Aparajita" panose="020B0604020202020204" pitchFamily="34" charset="0"/>
            </a:rPr>
            <a:t>Metodologia CNA privind efectuarea expertizei anticorupţie a proiectelor de acte legislative/normative</a:t>
          </a:r>
          <a:endParaRPr lang="en-US" sz="1600" b="0" kern="1200" dirty="0">
            <a:latin typeface="Tw Cen MT Condensed" panose="020B0606020104020203" pitchFamily="34" charset="0"/>
            <a:ea typeface="Dotum" panose="020B0600000101010101" pitchFamily="34" charset="-127"/>
            <a:cs typeface="Aparajita" panose="020B0604020202020204" pitchFamily="34" charset="0"/>
          </a:endParaRPr>
        </a:p>
      </dsp:txBody>
      <dsp:txXfrm>
        <a:off x="113283" y="119200"/>
        <a:ext cx="1406222" cy="957745"/>
      </dsp:txXfrm>
    </dsp:sp>
    <dsp:sp modelId="{AF5F45BE-5170-4582-A1F5-75CA01FA079C}">
      <dsp:nvSpPr>
        <dsp:cNvPr id="0" name=""/>
        <dsp:cNvSpPr/>
      </dsp:nvSpPr>
      <dsp:spPr>
        <a:xfrm>
          <a:off x="1301346" y="241618"/>
          <a:ext cx="1835450" cy="1835450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0" rIns="0" bIns="360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Tw Cen MT Condensed" panose="020B0606020104020203" pitchFamily="34" charset="0"/>
            </a:rPr>
            <a:t>Efectuarea expertizei anticorupţie asupra proiectelor de acte legislative/normative </a:t>
          </a:r>
          <a:endParaRPr lang="en-US" sz="1600" b="1" kern="1200" dirty="0">
            <a:latin typeface="Tw Cen MT Condensed" panose="020B0606020104020203" pitchFamily="34" charset="0"/>
          </a:endParaRPr>
        </a:p>
      </dsp:txBody>
      <dsp:txXfrm>
        <a:off x="1838937" y="779209"/>
        <a:ext cx="1297859" cy="1297859"/>
      </dsp:txXfrm>
    </dsp:sp>
    <dsp:sp modelId="{E1A0EA9E-FFE3-4F34-B4F6-BFA9DE9855C3}">
      <dsp:nvSpPr>
        <dsp:cNvPr id="0" name=""/>
        <dsp:cNvSpPr/>
      </dsp:nvSpPr>
      <dsp:spPr>
        <a:xfrm rot="5400000">
          <a:off x="3221575" y="241618"/>
          <a:ext cx="1835450" cy="1835450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0" rIns="0" bIns="360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Tw Cen MT Condensed" panose="020B0606020104020203" pitchFamily="34" charset="0"/>
              <a:ea typeface="Dotum" panose="020B0600000101010101" pitchFamily="34" charset="-127"/>
            </a:rPr>
            <a:t>Avizarea proiectelor de acte legislative/normative/departamentale </a:t>
          </a:r>
          <a:r>
            <a:rPr lang="en-GB" sz="1600" b="1" kern="1200" dirty="0">
              <a:latin typeface="Tw Cen MT Condensed" panose="020B0606020104020203" pitchFamily="34" charset="0"/>
              <a:ea typeface="Dotum" panose="020B0600000101010101" pitchFamily="34" charset="-127"/>
            </a:rPr>
            <a:t>(C</a:t>
          </a:r>
          <a:r>
            <a:rPr lang="ro-RO" sz="1600" b="1" kern="1200" dirty="0">
              <a:latin typeface="Tw Cen MT Condensed" panose="020B0606020104020203" pitchFamily="34" charset="0"/>
              <a:ea typeface="Dotum" panose="020B0600000101010101" pitchFamily="34" charset="-127"/>
            </a:rPr>
            <a:t>NA</a:t>
          </a:r>
          <a:r>
            <a:rPr lang="en-GB" sz="1600" b="1" kern="1200" dirty="0">
              <a:latin typeface="Tw Cen MT Condensed" panose="020B0606020104020203" pitchFamily="34" charset="0"/>
              <a:ea typeface="Dotum" panose="020B0600000101010101" pitchFamily="34" charset="-127"/>
            </a:rPr>
            <a:t>)</a:t>
          </a:r>
          <a:endParaRPr lang="en-US" sz="1600" kern="1200" dirty="0">
            <a:latin typeface="Tw Cen MT Condensed" panose="020B0606020104020203" pitchFamily="34" charset="0"/>
          </a:endParaRPr>
        </a:p>
      </dsp:txBody>
      <dsp:txXfrm rot="-5400000">
        <a:off x="3221575" y="779209"/>
        <a:ext cx="1297859" cy="1297859"/>
      </dsp:txXfrm>
    </dsp:sp>
    <dsp:sp modelId="{7EDD464F-39BA-43AF-A745-1FE8FDC9F3AF}">
      <dsp:nvSpPr>
        <dsp:cNvPr id="0" name=""/>
        <dsp:cNvSpPr/>
      </dsp:nvSpPr>
      <dsp:spPr>
        <a:xfrm rot="10800000">
          <a:off x="3145972" y="2133782"/>
          <a:ext cx="1835450" cy="1835450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0" rIns="0" bIns="360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600" b="1" kern="1200" dirty="0">
            <a:latin typeface="Tw Cen MT Condensed" panose="020B06060201040202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Tw Cen MT Condensed" panose="020B0606020104020203" pitchFamily="34" charset="0"/>
            </a:rPr>
            <a:t>Elaborarea proiectelor de acte legislative, decretelor, HG care vizează domeniul anticorupţie</a:t>
          </a:r>
          <a:endParaRPr lang="en-US" sz="1600" b="1" kern="1200" dirty="0">
            <a:latin typeface="Tw Cen MT Condensed" panose="020B0606020104020203" pitchFamily="34" charset="0"/>
          </a:endParaRPr>
        </a:p>
      </dsp:txBody>
      <dsp:txXfrm rot="10800000">
        <a:off x="3145972" y="2133782"/>
        <a:ext cx="1297859" cy="1297859"/>
      </dsp:txXfrm>
    </dsp:sp>
    <dsp:sp modelId="{7B4571B5-0D1F-422C-8679-0D1A9334800C}">
      <dsp:nvSpPr>
        <dsp:cNvPr id="0" name=""/>
        <dsp:cNvSpPr/>
      </dsp:nvSpPr>
      <dsp:spPr>
        <a:xfrm rot="16200000">
          <a:off x="1301346" y="2161846"/>
          <a:ext cx="1835450" cy="1835450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Tw Cen MT Condensed" panose="020B0606020104020203" pitchFamily="34" charset="0"/>
            </a:rPr>
            <a:t>Monitorizarea implementării legislaţiei anticorupţie</a:t>
          </a:r>
          <a:endParaRPr lang="ru-MD" sz="1600" b="1" kern="1200" dirty="0"/>
        </a:p>
      </dsp:txBody>
      <dsp:txXfrm rot="5400000">
        <a:off x="1838937" y="2161846"/>
        <a:ext cx="1297859" cy="1297859"/>
      </dsp:txXfrm>
    </dsp:sp>
    <dsp:sp modelId="{D63C7C7D-C6DC-499C-AC3D-61A736F2B5AC}">
      <dsp:nvSpPr>
        <dsp:cNvPr id="0" name=""/>
        <dsp:cNvSpPr/>
      </dsp:nvSpPr>
      <dsp:spPr>
        <a:xfrm>
          <a:off x="2862327" y="1737955"/>
          <a:ext cx="633717" cy="551058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A9F4E-33B9-4B60-865C-29C8E1361E72}">
      <dsp:nvSpPr>
        <dsp:cNvPr id="0" name=""/>
        <dsp:cNvSpPr/>
      </dsp:nvSpPr>
      <dsp:spPr>
        <a:xfrm rot="10800000">
          <a:off x="2862327" y="1949900"/>
          <a:ext cx="633717" cy="551058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E6CE3-A377-42B9-BD99-0990667BB730}">
      <dsp:nvSpPr>
        <dsp:cNvPr id="0" name=""/>
        <dsp:cNvSpPr/>
      </dsp:nvSpPr>
      <dsp:spPr>
        <a:xfrm>
          <a:off x="1183" y="913"/>
          <a:ext cx="3202624" cy="2377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o-RO" sz="2400" b="1" u="sng" kern="1200" dirty="0">
              <a:solidFill>
                <a:schemeClr val="tx1"/>
              </a:solidFill>
              <a:effectLst/>
              <a:latin typeface="Tw Cen MT Condensed" panose="020B0606020104020203" pitchFamily="34" charset="0"/>
            </a:rPr>
            <a:t>Bune practici în domeniu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o-RO" sz="2400" kern="1200" dirty="0">
              <a:solidFill>
                <a:schemeClr val="tx1"/>
              </a:solidFill>
              <a:latin typeface="Tw Cen MT Condensed" panose="020B0606020104020203" pitchFamily="34" charset="0"/>
            </a:rPr>
            <a:t>Instrumentul de expertiză anticorupţie a proiectelor de acte legislative/normative aplicat de CNA este recunoscut la nivel regional drept una dintre cele mai bune practici în domeniul prevenirii corupţiei</a:t>
          </a:r>
        </a:p>
      </dsp:txBody>
      <dsp:txXfrm>
        <a:off x="70822" y="70552"/>
        <a:ext cx="3063346" cy="2238388"/>
      </dsp:txXfrm>
    </dsp:sp>
    <dsp:sp modelId="{207625FD-DECF-4C6C-B767-5BD19ABCE0CE}">
      <dsp:nvSpPr>
        <dsp:cNvPr id="0" name=""/>
        <dsp:cNvSpPr/>
      </dsp:nvSpPr>
      <dsp:spPr>
        <a:xfrm>
          <a:off x="1183" y="2466654"/>
          <a:ext cx="1536768" cy="2377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solidFill>
                <a:schemeClr val="tx1"/>
              </a:solidFill>
              <a:latin typeface="Tw Cen MT Condensed" panose="020B0606020104020203" pitchFamily="34" charset="0"/>
            </a:rPr>
            <a:t>Metodologia privind efectuarea expertizei anticorupţie a proiectelor de acte legislative/normative, adoptată prin </a:t>
          </a:r>
          <a:r>
            <a:rPr lang="ro-RO" sz="2000" kern="1200" dirty="0" err="1">
              <a:solidFill>
                <a:schemeClr val="tx1"/>
              </a:solidFill>
              <a:latin typeface="Tw Cen MT Condensed" panose="020B0606020104020203" pitchFamily="34" charset="0"/>
            </a:rPr>
            <a:t>Hotărîrea</a:t>
          </a:r>
          <a:r>
            <a:rPr lang="ro-RO" sz="2000" kern="1200" dirty="0">
              <a:solidFill>
                <a:schemeClr val="tx1"/>
              </a:solidFill>
              <a:latin typeface="Tw Cen MT Condensed" panose="020B0606020104020203" pitchFamily="34" charset="0"/>
            </a:rPr>
            <a:t> Colegiului CNA nr. 6/20.10.2017 </a:t>
          </a:r>
          <a:endParaRPr lang="en-US" sz="2000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>
        <a:off x="46193" y="2511664"/>
        <a:ext cx="1446748" cy="2287646"/>
      </dsp:txXfrm>
    </dsp:sp>
    <dsp:sp modelId="{B1CA314D-ED2C-41CC-9ABB-FDCCE8614612}">
      <dsp:nvSpPr>
        <dsp:cNvPr id="0" name=""/>
        <dsp:cNvSpPr/>
      </dsp:nvSpPr>
      <dsp:spPr>
        <a:xfrm>
          <a:off x="1667039" y="2466654"/>
          <a:ext cx="1536768" cy="2377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>
              <a:solidFill>
                <a:schemeClr val="tx1"/>
              </a:solidFill>
              <a:latin typeface="Tw Cen MT Condensed" panose="020B0606020104020203" pitchFamily="34" charset="0"/>
            </a:rPr>
            <a:t>Sistemul </a:t>
          </a:r>
          <a:r>
            <a:rPr lang="ro-RO" sz="2400" kern="1200" dirty="0" err="1">
              <a:solidFill>
                <a:schemeClr val="tx1"/>
              </a:solidFill>
              <a:latin typeface="Tw Cen MT Condensed" panose="020B0606020104020203" pitchFamily="34" charset="0"/>
            </a:rPr>
            <a:t>informaţional</a:t>
          </a:r>
          <a:r>
            <a:rPr lang="ro-RO" sz="2400" kern="1200" dirty="0">
              <a:solidFill>
                <a:schemeClr val="tx1"/>
              </a:solidFill>
              <a:latin typeface="Tw Cen MT Condensed" panose="020B0606020104020203" pitchFamily="34" charset="0"/>
            </a:rPr>
            <a:t> nou e-Expertiza, utilizat la întocmirea rapoartelor anticorupţie </a:t>
          </a:r>
          <a:endParaRPr lang="ru-MD" sz="2400" kern="1200" dirty="0">
            <a:solidFill>
              <a:schemeClr val="tx1"/>
            </a:solidFill>
          </a:endParaRPr>
        </a:p>
      </dsp:txBody>
      <dsp:txXfrm>
        <a:off x="1712049" y="2511664"/>
        <a:ext cx="1446748" cy="228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48B46-95FE-4B14-A329-5CB72370F861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B6F2B-35ED-4928-8EEA-108E6C9ED7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b="1" dirty="0"/>
          </a:p>
          <a:p>
            <a:endParaRPr lang="x-non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6F2B-35ED-4928-8EEA-108E6C9ED72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7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B6F2B-35ED-4928-8EEA-108E6C9ED72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5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B6F2B-35ED-4928-8EEA-108E6C9ED72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3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B6F2B-35ED-4928-8EEA-108E6C9ED72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9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77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43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88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1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842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54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7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13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: Tw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11202" y="685800"/>
            <a:ext cx="107695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77" b="1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409"/>
            </a:lvl2pPr>
            <a:lvl3pPr lvl="2" indent="0">
              <a:spcBef>
                <a:spcPts val="0"/>
              </a:spcBef>
              <a:buFont typeface="Arial"/>
              <a:buNone/>
              <a:defRPr sz="1409"/>
            </a:lvl3pPr>
            <a:lvl4pPr lvl="3" indent="0">
              <a:spcBef>
                <a:spcPts val="0"/>
              </a:spcBef>
              <a:buFont typeface="Arial"/>
              <a:buNone/>
              <a:defRPr sz="1409"/>
            </a:lvl4pPr>
            <a:lvl5pPr lvl="4" indent="0">
              <a:spcBef>
                <a:spcPts val="0"/>
              </a:spcBef>
              <a:buFont typeface="Arial"/>
              <a:buNone/>
              <a:defRPr sz="1409"/>
            </a:lvl5pPr>
            <a:lvl6pPr lvl="5" indent="0">
              <a:spcBef>
                <a:spcPts val="0"/>
              </a:spcBef>
              <a:buFont typeface="Arial"/>
              <a:buNone/>
              <a:defRPr sz="1409"/>
            </a:lvl6pPr>
            <a:lvl7pPr lvl="6" indent="0">
              <a:spcBef>
                <a:spcPts val="0"/>
              </a:spcBef>
              <a:buFont typeface="Arial"/>
              <a:buNone/>
              <a:defRPr sz="1409"/>
            </a:lvl7pPr>
            <a:lvl8pPr lvl="7" indent="0">
              <a:spcBef>
                <a:spcPts val="0"/>
              </a:spcBef>
              <a:buFont typeface="Arial"/>
              <a:buNone/>
              <a:defRPr sz="1409"/>
            </a:lvl8pPr>
            <a:lvl9pPr lvl="8" indent="0">
              <a:spcBef>
                <a:spcPts val="0"/>
              </a:spcBef>
              <a:buFont typeface="Arial"/>
              <a:buNone/>
              <a:defRPr sz="1409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11200" y="1752601"/>
            <a:ext cx="52832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Font typeface="Georgia"/>
              <a:buNone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214597" marR="0" lvl="1" indent="-15896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Char char="•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429194" marR="0" lvl="2" indent="-21857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Char char="-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643791" marR="0" lvl="3" indent="-17883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Char char="◦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58388" marR="0" lvl="4" indent="-23844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Char char="›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14597" marR="0" lvl="5" indent="-15896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AutoNum type="arabicPeriod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9194" marR="0" lvl="6" indent="-21857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AutoNum type="alphaLcPeriod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643791" marR="0" lvl="7" indent="-17883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AutoNum type="romanLcPeriod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2"/>
              </a:buClr>
              <a:buFont typeface="Arial"/>
              <a:buNone/>
              <a:defRPr sz="1565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197603" y="1752601"/>
            <a:ext cx="5283197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Font typeface="Georgia"/>
              <a:buNone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214597" marR="0" lvl="1" indent="-15896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Char char="•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429194" marR="0" lvl="2" indent="-21857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Char char="-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643791" marR="0" lvl="3" indent="-17883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Char char="◦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858388" marR="0" lvl="4" indent="-23844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Char char="›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14597" marR="0" lvl="5" indent="-15896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AutoNum type="arabicPeriod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9194" marR="0" lvl="6" indent="-21857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AutoNum type="alphaLcPeriod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643791" marR="0" lvl="7" indent="-17883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1"/>
              </a:buClr>
              <a:buSzPct val="100000"/>
              <a:buFont typeface="Georgia"/>
              <a:buAutoNum type="romanLcPeriod"/>
              <a:defRPr sz="15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704"/>
              </a:spcAft>
              <a:buClr>
                <a:schemeClr val="dk2"/>
              </a:buClr>
              <a:buFont typeface="Arial"/>
              <a:buNone/>
              <a:defRPr sz="1565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711200" y="6324601"/>
            <a:ext cx="7010400" cy="15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766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1532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7298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306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88309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4597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0363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6129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9448801" y="6477001"/>
            <a:ext cx="2036063" cy="152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783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 sz="78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9448800" y="6324601"/>
            <a:ext cx="2032000" cy="15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766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1532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7298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306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88309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45971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0363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6129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58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96618-6869-408C-9811-15A25B61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21FDF5-1189-4E11-AAE5-F7312E23397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50E14A-949E-4C3B-BB44-F14F34DC1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D1F460-9FF5-49EA-9F36-76EFCF8E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3B1909-E7F2-48A4-9E05-96061F98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5D7C72-7B0D-433B-81ED-7236F6D3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8B9F6-E15D-4EA7-814E-24A0348D1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4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5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7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31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3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6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6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8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8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E66C-78AC-4616-808A-01C5AEB0D947}" type="datetimeFigureOut">
              <a:rPr lang="en-GB" smtClean="0"/>
              <a:pPr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51D383-A44A-4747-BD78-6C9816FA9C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secretariat@cna.m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782FE-80F5-440C-A6D3-5F19622D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1" y="474132"/>
            <a:ext cx="8707120" cy="1388535"/>
          </a:xfrm>
        </p:spPr>
        <p:txBody>
          <a:bodyPr>
            <a:noAutofit/>
          </a:bodyPr>
          <a:lstStyle/>
          <a:p>
            <a:pPr algn="ctr"/>
            <a:r>
              <a:rPr lang="ro-MD" sz="2800" b="1" dirty="0">
                <a:solidFill>
                  <a:schemeClr val="tx2"/>
                </a:solidFill>
              </a:rPr>
              <a:t>Centrul Național Anticorupție – competente și atribuții. </a:t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o-MD" sz="2800" b="1" dirty="0">
                <a:solidFill>
                  <a:schemeClr val="tx2"/>
                </a:solidFill>
              </a:rPr>
              <a:t>Practicile și politicile ce pot fi preluate de către sectorul privat</a:t>
            </a:r>
            <a:endParaRPr lang="en-GB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BDB45A-586D-46EB-A5C0-EE0DFAB22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" y="2664178"/>
            <a:ext cx="9658774" cy="3819749"/>
          </a:xfrm>
        </p:spPr>
        <p:txBody>
          <a:bodyPr>
            <a:normAutofit/>
          </a:bodyPr>
          <a:lstStyle/>
          <a:p>
            <a:endParaRPr lang="ro-RO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Centrul </a:t>
            </a:r>
            <a:r>
              <a:rPr lang="ro-RO" alt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ro-RO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Anticorupţie</a:t>
            </a:r>
            <a:endParaRPr lang="ro-RO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5" descr="D:\My Documents\Alte\Logouri\CNA\JETON_CNA.jpg">
            <a:extLst>
              <a:ext uri="{FF2B5EF4-FFF2-40B4-BE49-F238E27FC236}">
                <a16:creationId xmlns:a16="http://schemas.microsoft.com/office/drawing/2014/main" id="{2614AD68-6499-4E7F-827A-4084191CF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4160" y="2393243"/>
            <a:ext cx="3048000" cy="336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95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2CB5B-78B2-4D83-B6BA-8535B893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1178560"/>
          </a:xfrm>
        </p:spPr>
        <p:txBody>
          <a:bodyPr/>
          <a:lstStyle/>
          <a:p>
            <a:pPr algn="ctr"/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Categoriile de participanți la concurs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2E3E7-27DB-42BB-95C9-09DE9A45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24560"/>
            <a:ext cx="9218506" cy="57810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o-RO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Sunt admiși pentru participare la nominalizare următoarele categorii de participanți </a:t>
            </a:r>
            <a:r>
              <a:rPr lang="ro-RO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(potrivit cerințelor Legii cu privire la întreprinderile mici </a:t>
            </a:r>
            <a:r>
              <a:rPr lang="ro-RO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mijlocii nr.179/21.07.2016): </a:t>
            </a:r>
            <a:endParaRPr lang="ru-RU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 mari;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 mijlocii;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 mici 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participare la nominalizarea respectivă vor fi prezentate: 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Cererea de participare la concurs (www.chamber.md....)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Certificatul de înregistrare a întreprinderii (copie);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Raportul de auto-evaluare privind inițiativele anticorupție  </a:t>
            </a:r>
            <a:r>
              <a:rPr lang="ro-RO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 site-ul www.chamber......) </a:t>
            </a:r>
            <a:r>
              <a:rPr lang="ro-RO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materialele justificative.</a:t>
            </a:r>
          </a:p>
          <a:p>
            <a:pPr marL="0" lvl="0" indent="0">
              <a:buNone/>
            </a:pPr>
            <a:r>
              <a:rPr lang="ro-RO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Participanții admiși la nominalizarea respectivă sunt scutiți de achitarea taxei de participare, care va fi acoperită de PNUD Moldova</a:t>
            </a:r>
            <a:endParaRPr lang="ru-RU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56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8288472-9C95-44D6-A9F8-CCF371E5C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1121" y="152400"/>
            <a:ext cx="7874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o-RO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Cerințele de aplicare la concurs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706E538-8BDC-4378-B40B-1516F9E19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336" y="1016000"/>
            <a:ext cx="10037864" cy="576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 participant elaborează un Raport de auto-evaluare cu privire la inițiativele sale anti-corupție (pe site-ul www.chamber.md....), care este prezentat în forma tabelară împreună cu materialele justificative. 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materiale justificative sunt atribuite:</a:t>
            </a:r>
            <a:endParaRPr lang="ru-RU" sz="22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Documentele de politici aprobate </a:t>
            </a:r>
            <a:r>
              <a:rPr lang="ro-RO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implementate (etică, conformitate, anti-corupție, anti-mită etc.);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 de etică/conduită;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Procedurile de raportare a neregulilor la locul de muncă </a:t>
            </a:r>
            <a:r>
              <a:rPr lang="ro-RO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protecția avertizorilor de integritate;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Procedurile de soluționare a conflictelor de interese;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Procedurile de declarare </a:t>
            </a:r>
            <a:r>
              <a:rPr lang="ro-RO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evaluare a cadourilor;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Procedurile de control intern; 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Declarația managerială despre respectarea restricțiilor </a:t>
            </a:r>
            <a:r>
              <a:rPr lang="ro-RO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limitărilor pentru foștii agenți publici (www.chamber.md...);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Ordinul de desemnare </a:t>
            </a:r>
            <a:r>
              <a:rPr lang="ro-RO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fișa postului ofițerului de conformitate/a subdiviziunii responsabile </a:t>
            </a:r>
            <a:r>
              <a:rPr lang="ro-RO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raportul de activitate pentru a. 2019;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 </a:t>
            </a: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 relevante anexate la inițiativa participantului.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o-RO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D:\My Documents\Alte\Logouri\CNA\JETON_CNA.jpg">
            <a:extLst>
              <a:ext uri="{FF2B5EF4-FFF2-40B4-BE49-F238E27FC236}">
                <a16:creationId xmlns:a16="http://schemas.microsoft.com/office/drawing/2014/main" id="{BAF69286-8881-4B6A-8058-0E6AEBA0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04707" y="136186"/>
            <a:ext cx="1215958" cy="151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11EB9-B162-4385-B7DF-203FD443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>
                <a:solidFill>
                  <a:srgbClr val="FF0000"/>
                </a:solidFill>
              </a:rPr>
              <a:t>Cadrul </a:t>
            </a:r>
            <a:r>
              <a:rPr lang="ro-RO" b="1" i="1" dirty="0" err="1">
                <a:solidFill>
                  <a:srgbClr val="FF0000"/>
                </a:solidFill>
              </a:rPr>
              <a:t>naţional</a:t>
            </a:r>
            <a:r>
              <a:rPr lang="ro-RO" b="1" i="1" dirty="0">
                <a:solidFill>
                  <a:srgbClr val="FF0000"/>
                </a:solidFill>
              </a:rPr>
              <a:t> de reglementare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4443DC-5C15-4520-829D-99823520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449"/>
            <a:ext cx="10515600" cy="4100513"/>
          </a:xfrm>
        </p:spPr>
        <p:txBody>
          <a:bodyPr>
            <a:normAutofit/>
          </a:bodyPr>
          <a:lstStyle/>
          <a:p>
            <a:r>
              <a:rPr lang="ro-RO" sz="2800" dirty="0"/>
              <a:t>Legea </a:t>
            </a:r>
            <a:r>
              <a:rPr lang="ro-RO" sz="2800" dirty="0" err="1"/>
              <a:t>integrităţii</a:t>
            </a:r>
            <a:r>
              <a:rPr lang="ro-RO" sz="2800" dirty="0"/>
              <a:t> nr.82/25.05.2017</a:t>
            </a:r>
          </a:p>
          <a:p>
            <a:r>
              <a:rPr lang="ro-RO" sz="2800" dirty="0"/>
              <a:t>Legea privind avertizorii de integritate nr.122/12.07.2018</a:t>
            </a:r>
          </a:p>
          <a:p>
            <a:r>
              <a:rPr lang="ro-RO" sz="2800" dirty="0"/>
              <a:t>Strategia </a:t>
            </a:r>
            <a:r>
              <a:rPr lang="ro-RO" sz="2800" dirty="0" err="1"/>
              <a:t>naţională</a:t>
            </a:r>
            <a:r>
              <a:rPr lang="ro-RO" sz="2800" dirty="0"/>
              <a:t> de integritate </a:t>
            </a:r>
            <a:r>
              <a:rPr lang="ro-RO" sz="2800" dirty="0" err="1"/>
              <a:t>şi</a:t>
            </a:r>
            <a:r>
              <a:rPr lang="ro-RO" sz="2800" dirty="0"/>
              <a:t> </a:t>
            </a:r>
            <a:r>
              <a:rPr lang="ro-RO" sz="2800" dirty="0" err="1"/>
              <a:t>anticorupţie</a:t>
            </a:r>
            <a:r>
              <a:rPr lang="ro-RO" sz="2800" dirty="0"/>
              <a:t> pentru anii 2017-2020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992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CF1FF-9B06-43E0-9B8C-09F162AF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Art</a:t>
            </a:r>
            <a:r>
              <a:rPr lang="ro-RO" sz="3600" b="1" i="1" dirty="0">
                <a:solidFill>
                  <a:srgbClr val="FF0000"/>
                </a:solidFill>
              </a:rPr>
              <a:t>. </a:t>
            </a:r>
            <a:r>
              <a:rPr lang="en-US" sz="3600" b="1" i="1" dirty="0">
                <a:solidFill>
                  <a:srgbClr val="FF0000"/>
                </a:solidFill>
              </a:rPr>
              <a:t>37. </a:t>
            </a:r>
            <a:r>
              <a:rPr lang="en-US" sz="3600" b="1" i="1" dirty="0" err="1">
                <a:solidFill>
                  <a:srgbClr val="FF0000"/>
                </a:solidFill>
              </a:rPr>
              <a:t>Măsurile</a:t>
            </a:r>
            <a:r>
              <a:rPr lang="en-US" sz="3600" b="1" i="1" dirty="0">
                <a:solidFill>
                  <a:srgbClr val="FF0000"/>
                </a:solidFill>
              </a:rPr>
              <a:t> de </a:t>
            </a:r>
            <a:r>
              <a:rPr lang="en-US" sz="3600" b="1" i="1" dirty="0" err="1">
                <a:solidFill>
                  <a:srgbClr val="FF0000"/>
                </a:solidFill>
              </a:rPr>
              <a:t>asigurare</a:t>
            </a:r>
            <a:r>
              <a:rPr lang="en-US" sz="3600" b="1" i="1" dirty="0">
                <a:solidFill>
                  <a:srgbClr val="FF0000"/>
                </a:solidFill>
              </a:rPr>
              <a:t> a </a:t>
            </a:r>
            <a:r>
              <a:rPr lang="en-US" sz="3600" b="1" i="1" dirty="0" err="1">
                <a:solidFill>
                  <a:srgbClr val="FF0000"/>
                </a:solidFill>
              </a:rPr>
              <a:t>integrităţii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în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sectorul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privat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în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relaţiile</a:t>
            </a:r>
            <a:r>
              <a:rPr lang="en-US" sz="3600" b="1" i="1" dirty="0">
                <a:solidFill>
                  <a:srgbClr val="FF0000"/>
                </a:solidFill>
              </a:rPr>
              <a:t> cu </a:t>
            </a:r>
            <a:r>
              <a:rPr lang="en-US" sz="3600" b="1" i="1" dirty="0" err="1">
                <a:solidFill>
                  <a:srgbClr val="FF0000"/>
                </a:solidFill>
              </a:rPr>
              <a:t>sectorul</a:t>
            </a:r>
            <a:r>
              <a:rPr lang="en-US" sz="3600" b="1" i="1" dirty="0">
                <a:solidFill>
                  <a:srgbClr val="FF0000"/>
                </a:solidFill>
              </a:rPr>
              <a:t> public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386E3-67DB-4881-B08E-A83B796F8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Climatul</a:t>
            </a:r>
            <a:r>
              <a:rPr lang="en-US" dirty="0"/>
              <a:t> de </a:t>
            </a:r>
            <a:r>
              <a:rPr lang="en-US" dirty="0" err="1"/>
              <a:t>integritate</a:t>
            </a:r>
            <a:r>
              <a:rPr lang="en-US" dirty="0"/>
              <a:t> a </a:t>
            </a:r>
            <a:r>
              <a:rPr lang="en-US" dirty="0" err="1"/>
              <a:t>mediului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relaţiile</a:t>
            </a:r>
            <a:r>
              <a:rPr lang="en-US" dirty="0"/>
              <a:t> cu </a:t>
            </a:r>
            <a:r>
              <a:rPr lang="en-US" dirty="0" err="1"/>
              <a:t>sectorul</a:t>
            </a:r>
            <a:r>
              <a:rPr lang="en-US" dirty="0"/>
              <a:t> public se </a:t>
            </a:r>
            <a:r>
              <a:rPr lang="en-US" dirty="0" err="1"/>
              <a:t>cultivă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respectarea</a:t>
            </a:r>
            <a:r>
              <a:rPr lang="en-US" dirty="0"/>
              <a:t> </a:t>
            </a:r>
            <a:r>
              <a:rPr lang="en-US" dirty="0" err="1"/>
              <a:t>procedurilor</a:t>
            </a:r>
            <a:r>
              <a:rPr lang="en-US" dirty="0"/>
              <a:t> de </a:t>
            </a:r>
            <a:r>
              <a:rPr lang="en-US" dirty="0" err="1"/>
              <a:t>achiziţie</a:t>
            </a:r>
            <a:r>
              <a:rPr lang="en-US" dirty="0"/>
              <a:t> </a:t>
            </a:r>
            <a:r>
              <a:rPr lang="en-US" dirty="0" err="1"/>
              <a:t>publică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respectarea</a:t>
            </a:r>
            <a:r>
              <a:rPr lang="en-US" dirty="0"/>
              <a:t> </a:t>
            </a:r>
            <a:r>
              <a:rPr lang="en-US" dirty="0" err="1"/>
              <a:t>limitărilor</a:t>
            </a:r>
            <a:r>
              <a:rPr lang="en-US" dirty="0"/>
              <a:t> de </a:t>
            </a:r>
            <a:r>
              <a:rPr lang="en-US" dirty="0" err="1"/>
              <a:t>publicitate</a:t>
            </a:r>
            <a:r>
              <a:rPr lang="en-US" dirty="0"/>
              <a:t> </a:t>
            </a:r>
            <a:r>
              <a:rPr lang="en-US" dirty="0" err="1"/>
              <a:t>stabilite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agenţii</a:t>
            </a:r>
            <a:r>
              <a:rPr lang="en-US" dirty="0"/>
              <a:t> </a:t>
            </a:r>
            <a:r>
              <a:rPr lang="en-US" dirty="0" err="1"/>
              <a:t>publici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c) </a:t>
            </a:r>
            <a:r>
              <a:rPr lang="en-US" dirty="0" err="1"/>
              <a:t>respectarea</a:t>
            </a:r>
            <a:r>
              <a:rPr lang="en-US" dirty="0"/>
              <a:t> </a:t>
            </a:r>
            <a:r>
              <a:rPr lang="en-US" dirty="0" err="1"/>
              <a:t>restricţiilor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limitărilor</a:t>
            </a:r>
            <a:r>
              <a:rPr lang="en-US" dirty="0"/>
              <a:t> </a:t>
            </a:r>
            <a:r>
              <a:rPr lang="en-US" dirty="0" err="1"/>
              <a:t>stabilite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foştii</a:t>
            </a:r>
            <a:r>
              <a:rPr lang="en-US" dirty="0"/>
              <a:t> </a:t>
            </a:r>
            <a:r>
              <a:rPr lang="en-US" dirty="0" err="1"/>
              <a:t>agenţi</a:t>
            </a:r>
            <a:r>
              <a:rPr lang="en-US" dirty="0"/>
              <a:t> </a:t>
            </a:r>
            <a:r>
              <a:rPr lang="en-US" dirty="0" err="1"/>
              <a:t>publici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d) </a:t>
            </a:r>
            <a:r>
              <a:rPr lang="en-US" dirty="0" err="1"/>
              <a:t>respectarea</a:t>
            </a:r>
            <a:r>
              <a:rPr lang="en-US" dirty="0"/>
              <a:t> </a:t>
            </a:r>
            <a:r>
              <a:rPr lang="en-US" dirty="0" err="1"/>
              <a:t>normelor</a:t>
            </a:r>
            <a:r>
              <a:rPr lang="en-US" dirty="0"/>
              <a:t> de </a:t>
            </a:r>
            <a:r>
              <a:rPr lang="en-US" dirty="0" err="1"/>
              <a:t>etică</a:t>
            </a:r>
            <a:r>
              <a:rPr lang="en-US" dirty="0"/>
              <a:t> a </a:t>
            </a:r>
            <a:r>
              <a:rPr lang="en-US" dirty="0" err="1"/>
              <a:t>afacerilor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e) </a:t>
            </a:r>
            <a:r>
              <a:rPr lang="en-US" dirty="0" err="1"/>
              <a:t>implementarea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de control intern;</a:t>
            </a:r>
          </a:p>
          <a:p>
            <a:pPr marL="0" indent="0">
              <a:buNone/>
            </a:pPr>
            <a:r>
              <a:rPr lang="en-US" dirty="0"/>
              <a:t>f) </a:t>
            </a:r>
            <a:r>
              <a:rPr lang="en-US" dirty="0" err="1"/>
              <a:t>transparenţa</a:t>
            </a:r>
            <a:r>
              <a:rPr lang="en-US" dirty="0"/>
              <a:t> </a:t>
            </a:r>
            <a:r>
              <a:rPr lang="en-US" dirty="0" err="1"/>
              <a:t>acţionariatului</a:t>
            </a:r>
            <a:r>
              <a:rPr lang="en-US" dirty="0"/>
              <a:t>, </a:t>
            </a:r>
            <a:r>
              <a:rPr lang="en-US" dirty="0" err="1"/>
              <a:t>fondatorilor</a:t>
            </a:r>
            <a:r>
              <a:rPr lang="en-US" dirty="0"/>
              <a:t>, </a:t>
            </a:r>
            <a:r>
              <a:rPr lang="en-US" dirty="0" err="1"/>
              <a:t>administratorilor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beneficiarilor</a:t>
            </a:r>
            <a:r>
              <a:rPr lang="en-US" dirty="0"/>
              <a:t> </a:t>
            </a:r>
            <a:r>
              <a:rPr lang="en-US" dirty="0" err="1"/>
              <a:t>efectivi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organizaţiilor</a:t>
            </a:r>
            <a:r>
              <a:rPr lang="en-US" dirty="0"/>
              <a:t> </a:t>
            </a:r>
            <a:r>
              <a:rPr lang="en-US" dirty="0" err="1"/>
              <a:t>comerciale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g) </a:t>
            </a:r>
            <a:r>
              <a:rPr lang="en-US" dirty="0" err="1"/>
              <a:t>transparenţa</a:t>
            </a:r>
            <a:r>
              <a:rPr lang="en-US" dirty="0"/>
              <a:t> </a:t>
            </a:r>
            <a:r>
              <a:rPr lang="en-US" dirty="0" err="1"/>
              <a:t>afacerilor</a:t>
            </a:r>
            <a:r>
              <a:rPr lang="en-US" dirty="0"/>
              <a:t> </a:t>
            </a:r>
            <a:r>
              <a:rPr lang="en-US" dirty="0" err="1"/>
              <a:t>sectorului</a:t>
            </a:r>
            <a:r>
              <a:rPr lang="en-US" dirty="0"/>
              <a:t> </a:t>
            </a:r>
            <a:r>
              <a:rPr lang="en-US" dirty="0" err="1"/>
              <a:t>privat</a:t>
            </a:r>
            <a:r>
              <a:rPr lang="en-US" dirty="0"/>
              <a:t> cu </a:t>
            </a:r>
            <a:r>
              <a:rPr lang="en-US" dirty="0" err="1"/>
              <a:t>statul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 err="1"/>
              <a:t>Responsabilitatea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cultivarea</a:t>
            </a:r>
            <a:r>
              <a:rPr lang="en-US" dirty="0"/>
              <a:t> </a:t>
            </a:r>
            <a:r>
              <a:rPr lang="en-US" dirty="0" err="1"/>
              <a:t>climatului</a:t>
            </a:r>
            <a:r>
              <a:rPr lang="en-US" dirty="0"/>
              <a:t> de </a:t>
            </a:r>
            <a:r>
              <a:rPr lang="en-US" dirty="0" err="1"/>
              <a:t>integritate</a:t>
            </a:r>
            <a:r>
              <a:rPr lang="en-US" dirty="0"/>
              <a:t> a </a:t>
            </a:r>
            <a:r>
              <a:rPr lang="en-US" dirty="0" err="1"/>
              <a:t>mediului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 </a:t>
            </a:r>
            <a:r>
              <a:rPr lang="en-US" dirty="0" err="1"/>
              <a:t>revine</a:t>
            </a:r>
            <a:r>
              <a:rPr lang="en-US" dirty="0"/>
              <a:t> </a:t>
            </a:r>
            <a:r>
              <a:rPr lang="en-US" dirty="0" err="1"/>
              <a:t>administraţiei</a:t>
            </a:r>
            <a:r>
              <a:rPr lang="en-US" dirty="0"/>
              <a:t> </a:t>
            </a:r>
            <a:r>
              <a:rPr lang="en-US" dirty="0" err="1"/>
              <a:t>organizaţiilor</a:t>
            </a:r>
            <a:r>
              <a:rPr lang="en-US" dirty="0"/>
              <a:t> </a:t>
            </a:r>
            <a:r>
              <a:rPr lang="en-US" dirty="0" err="1"/>
              <a:t>comerciale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r>
              <a:rPr lang="ro-RO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5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E67EA-6CBA-4AC6-923E-C597DDA3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Legea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privind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avertizorul</a:t>
            </a:r>
            <a:r>
              <a:rPr lang="en-US" b="1" i="1" dirty="0">
                <a:solidFill>
                  <a:srgbClr val="FF0000"/>
                </a:solidFill>
              </a:rPr>
              <a:t> de </a:t>
            </a:r>
            <a:r>
              <a:rPr lang="en-US" b="1" i="1" dirty="0" err="1">
                <a:solidFill>
                  <a:srgbClr val="FF0000"/>
                </a:solidFill>
              </a:rPr>
              <a:t>integritate</a:t>
            </a:r>
            <a:r>
              <a:rPr lang="en-US" b="1" i="1" dirty="0">
                <a:solidFill>
                  <a:srgbClr val="FF0000"/>
                </a:solidFill>
              </a:rPr>
              <a:t> nr.122/2018 </a:t>
            </a:r>
          </a:p>
        </p:txBody>
      </p:sp>
      <p:pic>
        <p:nvPicPr>
          <p:cNvPr id="19" name="Объект 8">
            <a:extLst>
              <a:ext uri="{FF2B5EF4-FFF2-40B4-BE49-F238E27FC236}">
                <a16:creationId xmlns:a16="http://schemas.microsoft.com/office/drawing/2014/main" id="{CFBC7FA3-85A6-4B1A-B234-EEA80F4DF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" r="-1" b="-1"/>
          <a:stretch/>
        </p:blipFill>
        <p:spPr bwMode="auto">
          <a:xfrm>
            <a:off x="104775" y="1904281"/>
            <a:ext cx="63855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770C479-2B66-45D1-A62F-272A24A21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1825625"/>
            <a:ext cx="5514975" cy="467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L</a:t>
            </a:r>
            <a:r>
              <a:rPr lang="en-US" dirty="0" err="1"/>
              <a:t>ege</a:t>
            </a:r>
            <a:r>
              <a:rPr lang="ro-RO" dirty="0"/>
              <a:t>a</a:t>
            </a:r>
            <a:r>
              <a:rPr lang="en-US" dirty="0"/>
              <a:t> </a:t>
            </a:r>
            <a:r>
              <a:rPr lang="en-US" dirty="0" err="1"/>
              <a:t>reglementează</a:t>
            </a:r>
            <a:r>
              <a:rPr lang="en-US" dirty="0"/>
              <a:t> </a:t>
            </a:r>
            <a:r>
              <a:rPr lang="en-US" dirty="0" err="1"/>
              <a:t>dezvăluirile</a:t>
            </a:r>
            <a:r>
              <a:rPr lang="en-US" dirty="0"/>
              <a:t> </a:t>
            </a:r>
            <a:r>
              <a:rPr lang="en-US" dirty="0" err="1"/>
              <a:t>practicilor</a:t>
            </a:r>
            <a:r>
              <a:rPr lang="en-US" dirty="0"/>
              <a:t> </a:t>
            </a:r>
            <a:r>
              <a:rPr lang="en-US" dirty="0" err="1"/>
              <a:t>ilegale</a:t>
            </a:r>
            <a:r>
              <a:rPr lang="en-US" dirty="0"/>
              <a:t>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entităţilor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publice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şi</a:t>
            </a:r>
            <a:r>
              <a:rPr lang="en-US" dirty="0">
                <a:solidFill>
                  <a:srgbClr val="FF0000"/>
                </a:solidFill>
              </a:rPr>
              <a:t> private,</a:t>
            </a:r>
            <a:r>
              <a:rPr lang="en-US" dirty="0"/>
              <a:t> </a:t>
            </a:r>
            <a:r>
              <a:rPr lang="en-US" dirty="0" err="1"/>
              <a:t>procedura</a:t>
            </a:r>
            <a:r>
              <a:rPr lang="en-US" dirty="0"/>
              <a:t> de </a:t>
            </a:r>
            <a:r>
              <a:rPr lang="en-US" dirty="0" err="1"/>
              <a:t>examinare</a:t>
            </a:r>
            <a:r>
              <a:rPr lang="en-US" dirty="0"/>
              <a:t> a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dezvăluiri</a:t>
            </a:r>
            <a:r>
              <a:rPr lang="en-US" dirty="0"/>
              <a:t>, </a:t>
            </a:r>
            <a:r>
              <a:rPr lang="en-US" dirty="0" err="1"/>
              <a:t>drepturile</a:t>
            </a:r>
            <a:r>
              <a:rPr lang="en-US" dirty="0"/>
              <a:t> </a:t>
            </a:r>
            <a:r>
              <a:rPr lang="en-US" dirty="0" err="1"/>
              <a:t>avertizorilor</a:t>
            </a:r>
            <a:r>
              <a:rPr lang="en-US" dirty="0"/>
              <a:t> de </a:t>
            </a:r>
            <a:r>
              <a:rPr lang="en-US" dirty="0" err="1"/>
              <a:t>integritate</a:t>
            </a:r>
            <a:r>
              <a:rPr lang="ro-RO" dirty="0"/>
              <a:t>, </a:t>
            </a:r>
            <a:r>
              <a:rPr lang="en-US" dirty="0" err="1"/>
              <a:t>măsurile</a:t>
            </a:r>
            <a:r>
              <a:rPr lang="en-US" dirty="0"/>
              <a:t> de </a:t>
            </a:r>
            <a:r>
              <a:rPr lang="en-US" dirty="0" err="1"/>
              <a:t>protecţie</a:t>
            </a:r>
            <a:r>
              <a:rPr lang="ro-RO" dirty="0"/>
              <a:t>, </a:t>
            </a:r>
            <a:r>
              <a:rPr lang="en-US" dirty="0" err="1"/>
              <a:t>obligaţiile</a:t>
            </a:r>
            <a:r>
              <a:rPr lang="en-US" dirty="0"/>
              <a:t>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en-US" dirty="0" err="1"/>
              <a:t>competenţele</a:t>
            </a:r>
            <a:r>
              <a:rPr lang="en-US" dirty="0"/>
              <a:t> </a:t>
            </a:r>
            <a:r>
              <a:rPr lang="en-US" dirty="0" err="1"/>
              <a:t>autorităţilor</a:t>
            </a:r>
            <a:r>
              <a:rPr lang="en-US" dirty="0"/>
              <a:t> </a:t>
            </a:r>
            <a:r>
              <a:rPr lang="en-US" dirty="0" err="1"/>
              <a:t>responsabile</a:t>
            </a:r>
            <a:r>
              <a:rPr lang="ro-RO" dirty="0"/>
              <a:t> </a:t>
            </a:r>
            <a:r>
              <a:rPr lang="en-US" dirty="0"/>
              <a:t>de </a:t>
            </a:r>
            <a:r>
              <a:rPr lang="en-US" dirty="0" err="1"/>
              <a:t>examinarea</a:t>
            </a:r>
            <a:r>
              <a:rPr lang="en-US" dirty="0"/>
              <a:t> </a:t>
            </a:r>
            <a:r>
              <a:rPr lang="ro-RO" dirty="0"/>
              <a:t>d</a:t>
            </a:r>
            <a:r>
              <a:rPr lang="en-US" dirty="0" err="1"/>
              <a:t>ezvăluiri</a:t>
            </a:r>
            <a:r>
              <a:rPr lang="ro-RO" dirty="0"/>
              <a:t>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ale </a:t>
            </a:r>
            <a:r>
              <a:rPr lang="en-US" dirty="0" err="1"/>
              <a:t>autorităţilor</a:t>
            </a:r>
            <a:r>
              <a:rPr lang="en-US" dirty="0"/>
              <a:t> de </a:t>
            </a:r>
            <a:r>
              <a:rPr lang="en-US" dirty="0" err="1"/>
              <a:t>protecţie</a:t>
            </a:r>
            <a:r>
              <a:rPr lang="en-US" dirty="0"/>
              <a:t> a </a:t>
            </a:r>
            <a:r>
              <a:rPr lang="en-US" dirty="0" err="1"/>
              <a:t>avertizorilor</a:t>
            </a:r>
            <a:r>
              <a:rPr lang="en-US" dirty="0"/>
              <a:t> de </a:t>
            </a:r>
            <a:r>
              <a:rPr lang="en-US" dirty="0" err="1"/>
              <a:t>integritate</a:t>
            </a:r>
            <a:r>
              <a:rPr lang="en-US" dirty="0"/>
              <a:t>.</a:t>
            </a:r>
            <a:br>
              <a:rPr lang="en-US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72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DB329-175A-4B16-8CCE-B98CE163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996" y="642594"/>
            <a:ext cx="3732244" cy="1702952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ro-RO" sz="2800" b="1" i="1"/>
              <a:t>ISO 37001:2016</a:t>
            </a:r>
            <a:br>
              <a:rPr lang="ro-RO" sz="2800" b="1" i="1"/>
            </a:br>
            <a:r>
              <a:rPr lang="ro-RO" sz="2800" b="1" i="1"/>
              <a:t>Sisteme de management </a:t>
            </a:r>
            <a:br>
              <a:rPr lang="ro-RO" sz="2800" b="1" i="1"/>
            </a:br>
            <a:r>
              <a:rPr lang="ro-RO" sz="2800" b="1" i="1"/>
              <a:t>anti-mită  </a:t>
            </a:r>
            <a:endParaRPr lang="en-US" sz="2800" b="1" i="1"/>
          </a:p>
        </p:txBody>
      </p:sp>
      <p:pic>
        <p:nvPicPr>
          <p:cNvPr id="6" name="Picture 6" descr="meri">
            <a:extLst>
              <a:ext uri="{FF2B5EF4-FFF2-40B4-BE49-F238E27FC236}">
                <a16:creationId xmlns:a16="http://schemas.microsoft.com/office/drawing/2014/main" id="{2EB5422B-004F-4364-9BEC-D57F6060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0" y="1112056"/>
            <a:ext cx="3044697" cy="23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entence">
            <a:extLst>
              <a:ext uri="{FF2B5EF4-FFF2-40B4-BE49-F238E27FC236}">
                <a16:creationId xmlns:a16="http://schemas.microsoft.com/office/drawing/2014/main" id="{6CDF2748-A0BD-48A9-9E2A-51851A2D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3497" y="910795"/>
            <a:ext cx="2434338" cy="16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1-3066">
            <a:extLst>
              <a:ext uri="{FF2B5EF4-FFF2-40B4-BE49-F238E27FC236}">
                <a16:creationId xmlns:a16="http://schemas.microsoft.com/office/drawing/2014/main" id="{32BCF328-6798-4909-B8C5-69CD5514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0" y="4304467"/>
            <a:ext cx="3044697" cy="171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F459505E-CD0F-43F0-9A13-43805596E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3497" y="3622184"/>
            <a:ext cx="2434338" cy="1904869"/>
          </a:xfrm>
          <a:prstGeom prst="rect">
            <a:avLst/>
          </a:prstGeom>
          <a:noFill/>
        </p:spPr>
      </p:pic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BB6FF0DA-FF16-4AB2-9BF6-80C3CC23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995" y="2623457"/>
            <a:ext cx="3732245" cy="3589615"/>
          </a:xfrm>
        </p:spPr>
        <p:txBody>
          <a:bodyPr>
            <a:normAutofit/>
          </a:bodyPr>
          <a:lstStyle/>
          <a:p>
            <a:r>
              <a:rPr lang="ro-RO" sz="1800"/>
              <a:t>Investigaţii preventive rezonabile cu referire la personal</a:t>
            </a:r>
          </a:p>
          <a:p>
            <a:r>
              <a:rPr lang="ro-RO" sz="1800"/>
              <a:t>Conflicte de interese interne şi externe</a:t>
            </a:r>
          </a:p>
          <a:p>
            <a:r>
              <a:rPr lang="ro-RO" sz="1800"/>
              <a:t>Cadouri, ospitalitate, donaţii şi beneficii similare</a:t>
            </a:r>
          </a:p>
          <a:p>
            <a:r>
              <a:rPr lang="ro-RO" sz="1800"/>
              <a:t>Semnalarea preocupărilor 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1014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706D259-9BE8-4D1F-87B7-839095744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636" y="802955"/>
            <a:ext cx="4922207" cy="14540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altLang="ru-RU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ISO 37001:2016</a:t>
            </a:r>
            <a:br>
              <a:rPr lang="ro-RO" altLang="ru-RU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o-RO" altLang="ru-RU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Sisteme de management anti-mită  </a:t>
            </a:r>
            <a:br>
              <a:rPr lang="ro-RO" altLang="ru-RU" sz="3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ro-RO" altLang="ru-RU" sz="3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o-RO" altLang="ru-RU" sz="3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altLang="ru-RU" sz="3100" dirty="0">
              <a:solidFill>
                <a:srgbClr val="000000"/>
              </a:solidFill>
            </a:endParaRPr>
          </a:p>
        </p:txBody>
      </p:sp>
      <p:pic>
        <p:nvPicPr>
          <p:cNvPr id="6150" name="Picture 6" descr="Imagine similarÄ">
            <a:extLst>
              <a:ext uri="{FF2B5EF4-FFF2-40B4-BE49-F238E27FC236}">
                <a16:creationId xmlns:a16="http://schemas.microsoft.com/office/drawing/2014/main" id="{435100EA-1548-428E-9434-D3DF352F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24" y="843524"/>
            <a:ext cx="1762307" cy="12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BFE45960-D602-4F63-AEFB-917CDCDBB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0568" y="2486025"/>
            <a:ext cx="4133360" cy="3574946"/>
          </a:xfrm>
        </p:spPr>
        <p:txBody>
          <a:bodyPr anchor="ctr">
            <a:normAutofit/>
          </a:bodyPr>
          <a:lstStyle/>
          <a:p>
            <a:r>
              <a:rPr lang="ro-RO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Identificarea posturilor supuse riscului de mituire</a:t>
            </a:r>
          </a:p>
          <a:p>
            <a:r>
              <a:rPr lang="ro-RO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Evaluarea riscului de mituire </a:t>
            </a:r>
          </a:p>
          <a:p>
            <a:r>
              <a:rPr lang="ro-RO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Investigarea </a:t>
            </a:r>
            <a:r>
              <a:rPr lang="ro-RO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r>
              <a:rPr lang="ro-RO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tratarea cazurilor de mituire</a:t>
            </a:r>
          </a:p>
          <a:p>
            <a:r>
              <a:rPr lang="ro-RO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Elaborarea </a:t>
            </a:r>
            <a:r>
              <a:rPr lang="ro-RO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r>
              <a:rPr lang="ro-RO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respectarea normelor de etică </a:t>
            </a:r>
            <a:r>
              <a:rPr lang="ro-RO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r>
              <a:rPr lang="ro-RO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deontologie</a:t>
            </a:r>
          </a:p>
          <a:p>
            <a:r>
              <a:rPr lang="ro-RO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Conştientizare</a:t>
            </a:r>
            <a:r>
              <a:rPr lang="ro-RO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o-RO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r>
              <a:rPr lang="ro-RO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instruire</a:t>
            </a:r>
          </a:p>
          <a:p>
            <a:endParaRPr lang="ro-RO" alt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o-RO" altLang="ru-RU" sz="2000" dirty="0">
              <a:solidFill>
                <a:srgbClr val="000000"/>
              </a:solidFill>
            </a:endParaRPr>
          </a:p>
          <a:p>
            <a:pPr eaLnBrk="1" hangingPunct="1"/>
            <a:endParaRPr lang="ru-RU" altLang="ru-RU" sz="2000" dirty="0">
              <a:solidFill>
                <a:srgbClr val="000000"/>
              </a:solidFill>
            </a:endParaRPr>
          </a:p>
        </p:txBody>
      </p:sp>
      <p:pic>
        <p:nvPicPr>
          <p:cNvPr id="6152" name="Picture 8" descr="Imagini pentru norme de etica si deontologie">
            <a:extLst>
              <a:ext uri="{FF2B5EF4-FFF2-40B4-BE49-F238E27FC236}">
                <a16:creationId xmlns:a16="http://schemas.microsoft.com/office/drawing/2014/main" id="{E53DC4FE-959F-4DD3-A3A0-6099369B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15" y="365943"/>
            <a:ext cx="3217333" cy="20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ini pentru evaluarea riscului de mituire">
            <a:extLst>
              <a:ext uri="{FF2B5EF4-FFF2-40B4-BE49-F238E27FC236}">
                <a16:creationId xmlns:a16="http://schemas.microsoft.com/office/drawing/2014/main" id="{D4E21E97-606F-4AAF-9075-779981D87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006" y="4472515"/>
            <a:ext cx="1228196" cy="173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shutterstock_336348647">
            <a:extLst>
              <a:ext uri="{FF2B5EF4-FFF2-40B4-BE49-F238E27FC236}">
                <a16:creationId xmlns:a16="http://schemas.microsoft.com/office/drawing/2014/main" id="{7B392E73-289C-4A87-8C57-2F8B1701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25" y="3734238"/>
            <a:ext cx="2345355" cy="12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ini pentru functii sensibile">
            <a:extLst>
              <a:ext uri="{FF2B5EF4-FFF2-40B4-BE49-F238E27FC236}">
                <a16:creationId xmlns:a16="http://schemas.microsoft.com/office/drawing/2014/main" id="{707A39E1-F31F-48EB-AAFB-CE8284416D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Imagini pentru evaluarea riscului de mituire">
            <a:extLst>
              <a:ext uri="{FF2B5EF4-FFF2-40B4-BE49-F238E27FC236}">
                <a16:creationId xmlns:a16="http://schemas.microsoft.com/office/drawing/2014/main" id="{F8E05F6C-AF15-45C0-AEE1-795F3EC36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302" y="4655127"/>
            <a:ext cx="1800225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5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D3FA7-2B93-4A33-9315-FB7DA62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24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Care sunt </a:t>
            </a:r>
            <a:r>
              <a:rPr lang="en-US" sz="2400" b="1" dirty="0" err="1"/>
              <a:t>beneficiile</a:t>
            </a:r>
            <a:r>
              <a:rPr lang="en-US" sz="2400" b="1" dirty="0"/>
              <a:t> </a:t>
            </a:r>
            <a:r>
              <a:rPr lang="en-US" sz="2400" b="1" dirty="0" err="1"/>
              <a:t>implementării</a:t>
            </a:r>
            <a:r>
              <a:rPr lang="en-US" sz="2400" b="1" dirty="0"/>
              <a:t> </a:t>
            </a:r>
            <a:r>
              <a:rPr lang="en-US" sz="2400" b="1" dirty="0" err="1"/>
              <a:t>unui</a:t>
            </a:r>
            <a:r>
              <a:rPr lang="en-US" sz="2400" b="1" dirty="0"/>
              <a:t> program de </a:t>
            </a:r>
            <a:r>
              <a:rPr lang="en-US" sz="2400" b="1" dirty="0" err="1"/>
              <a:t>prevenire</a:t>
            </a:r>
            <a:r>
              <a:rPr lang="en-US" sz="2400" b="1" dirty="0"/>
              <a:t> a </a:t>
            </a:r>
            <a:r>
              <a:rPr lang="en-US" sz="2400" b="1" dirty="0" err="1"/>
              <a:t>corupției</a:t>
            </a:r>
            <a:r>
              <a:rPr lang="en-US" sz="2400" b="1" dirty="0"/>
              <a:t> </a:t>
            </a:r>
            <a:r>
              <a:rPr lang="en-US" sz="2400" b="1" dirty="0" err="1"/>
              <a:t>în</a:t>
            </a:r>
            <a:r>
              <a:rPr lang="en-US" sz="2400" b="1" dirty="0"/>
              <a:t> </a:t>
            </a:r>
            <a:r>
              <a:rPr lang="en-US" sz="2400" b="1" dirty="0" err="1"/>
              <a:t>cadrul</a:t>
            </a:r>
            <a:r>
              <a:rPr lang="en-US" sz="2400" b="1" dirty="0"/>
              <a:t> </a:t>
            </a:r>
            <a:r>
              <a:rPr lang="en-US" sz="2400" b="1" dirty="0" err="1"/>
              <a:t>organizației</a:t>
            </a:r>
            <a:r>
              <a:rPr lang="en-US" sz="2400" b="1" dirty="0"/>
              <a:t>?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D52BF-92B9-412D-AF8C-9B281F8B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1" y="1342238"/>
            <a:ext cx="11711030" cy="5360565"/>
          </a:xfrm>
        </p:spPr>
        <p:txBody>
          <a:bodyPr/>
          <a:lstStyle/>
          <a:p>
            <a:r>
              <a:rPr lang="en-US" dirty="0" err="1"/>
              <a:t>Programele</a:t>
            </a:r>
            <a:r>
              <a:rPr lang="en-US" dirty="0"/>
              <a:t> de </a:t>
            </a:r>
            <a:r>
              <a:rPr lang="en-US" dirty="0" err="1"/>
              <a:t>conformitate</a:t>
            </a:r>
            <a:r>
              <a:rPr lang="en-US" dirty="0"/>
              <a:t> au </a:t>
            </a:r>
            <a:r>
              <a:rPr lang="en-US" dirty="0" err="1"/>
              <a:t>rolul</a:t>
            </a:r>
            <a:r>
              <a:rPr lang="en-US" dirty="0"/>
              <a:t> de:</a:t>
            </a:r>
            <a:endParaRPr lang="ro-RO" dirty="0"/>
          </a:p>
          <a:p>
            <a:endParaRPr lang="ro-RO" dirty="0"/>
          </a:p>
          <a:p>
            <a:pPr marL="0" indent="0">
              <a:buNone/>
            </a:pPr>
            <a:r>
              <a:rPr lang="en-US" dirty="0"/>
              <a:t>• a introduce </a:t>
            </a:r>
            <a:r>
              <a:rPr lang="en-US" dirty="0" err="1"/>
              <a:t>controale</a:t>
            </a:r>
            <a:r>
              <a:rPr lang="en-US" dirty="0"/>
              <a:t> interne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organizațiilor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vederea</a:t>
            </a:r>
            <a:r>
              <a:rPr lang="en-US" dirty="0"/>
              <a:t> </a:t>
            </a:r>
            <a:r>
              <a:rPr lang="en-US" dirty="0" err="1"/>
              <a:t>prevenirii</a:t>
            </a:r>
            <a:r>
              <a:rPr lang="en-US" dirty="0"/>
              <a:t> </a:t>
            </a:r>
            <a:r>
              <a:rPr lang="en-US" dirty="0" err="1"/>
              <a:t>fraudei</a:t>
            </a:r>
            <a:r>
              <a:rPr lang="en-US" dirty="0"/>
              <a:t>, </a:t>
            </a:r>
            <a:r>
              <a:rPr lang="en-US" dirty="0" err="1"/>
              <a:t>corupției</a:t>
            </a:r>
            <a:r>
              <a:rPr lang="en-US" dirty="0"/>
              <a:t>, </a:t>
            </a:r>
            <a:r>
              <a:rPr lang="en-US" dirty="0" err="1"/>
              <a:t>spălarea</a:t>
            </a:r>
            <a:r>
              <a:rPr lang="en-US" dirty="0"/>
              <a:t> </a:t>
            </a:r>
            <a:r>
              <a:rPr lang="en-US" dirty="0" err="1"/>
              <a:t>banilor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finanțarea</a:t>
            </a:r>
            <a:r>
              <a:rPr lang="en-US" dirty="0"/>
              <a:t> </a:t>
            </a:r>
            <a:r>
              <a:rPr lang="en-US" dirty="0" err="1"/>
              <a:t>terorismului</a:t>
            </a:r>
            <a:r>
              <a:rPr lang="en-US" dirty="0"/>
              <a:t> 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/>
              <a:t>• a se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îndeplinesc</a:t>
            </a:r>
            <a:r>
              <a:rPr lang="en-US" dirty="0"/>
              <a:t> </a:t>
            </a:r>
            <a:r>
              <a:rPr lang="en-US" dirty="0" err="1"/>
              <a:t>cerințele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prevederi</a:t>
            </a:r>
            <a:r>
              <a:rPr lang="en-US" dirty="0"/>
              <a:t> legislative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precum </a:t>
            </a:r>
            <a:r>
              <a:rPr lang="en-US" dirty="0" err="1"/>
              <a:t>concurența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, </a:t>
            </a:r>
            <a:r>
              <a:rPr lang="en-US" dirty="0" err="1"/>
              <a:t>protecția</a:t>
            </a:r>
            <a:r>
              <a:rPr lang="en-US" dirty="0"/>
              <a:t>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 etc. Conform </a:t>
            </a:r>
            <a:r>
              <a:rPr lang="en-US" dirty="0" err="1"/>
              <a:t>legislației</a:t>
            </a:r>
            <a:r>
              <a:rPr lang="en-US" dirty="0"/>
              <a:t> </a:t>
            </a:r>
            <a:r>
              <a:rPr lang="en-US" dirty="0" err="1"/>
              <a:t>anumitor</a:t>
            </a:r>
            <a:r>
              <a:rPr lang="en-US" dirty="0"/>
              <a:t> state, cum </a:t>
            </a:r>
            <a:r>
              <a:rPr lang="en-US" dirty="0" err="1"/>
              <a:t>ar</a:t>
            </a:r>
            <a:r>
              <a:rPr lang="en-US" dirty="0"/>
              <a:t> fi, </a:t>
            </a:r>
            <a:r>
              <a:rPr lang="en-US" dirty="0" err="1"/>
              <a:t>Spania</a:t>
            </a:r>
            <a:r>
              <a:rPr lang="en-US" dirty="0"/>
              <a:t>, UK, US, </a:t>
            </a:r>
            <a:r>
              <a:rPr lang="en-US" dirty="0" err="1"/>
              <a:t>existența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de </a:t>
            </a:r>
            <a:r>
              <a:rPr lang="en-US" dirty="0" err="1"/>
              <a:t>conformitate</a:t>
            </a:r>
            <a:r>
              <a:rPr lang="en-US" dirty="0"/>
              <a:t> </a:t>
            </a:r>
            <a:r>
              <a:rPr lang="en-US" dirty="0" err="1"/>
              <a:t>implementate</a:t>
            </a:r>
            <a:r>
              <a:rPr lang="en-US" dirty="0"/>
              <a:t> </a:t>
            </a:r>
            <a:r>
              <a:rPr lang="en-US" dirty="0" err="1"/>
              <a:t>eficient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organizațiilor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duce la </a:t>
            </a:r>
            <a:r>
              <a:rPr lang="en-US" dirty="0" err="1"/>
              <a:t>înlăturarea</a:t>
            </a:r>
            <a:r>
              <a:rPr lang="en-US" dirty="0"/>
              <a:t> </a:t>
            </a:r>
            <a:r>
              <a:rPr lang="en-US" dirty="0" err="1"/>
              <a:t>răspunderii</a:t>
            </a:r>
            <a:r>
              <a:rPr lang="en-US" dirty="0"/>
              <a:t> </a:t>
            </a:r>
            <a:r>
              <a:rPr lang="en-US" dirty="0" err="1"/>
              <a:t>penale</a:t>
            </a:r>
            <a:r>
              <a:rPr lang="en-US" dirty="0"/>
              <a:t> a </a:t>
            </a:r>
            <a:r>
              <a:rPr lang="en-US" dirty="0" err="1"/>
              <a:t>persoanei</a:t>
            </a:r>
            <a:r>
              <a:rPr lang="en-US" dirty="0"/>
              <a:t> </a:t>
            </a:r>
            <a:r>
              <a:rPr lang="en-US" dirty="0" err="1"/>
              <a:t>juridice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Un program de </a:t>
            </a:r>
            <a:r>
              <a:rPr lang="en-US" dirty="0" err="1"/>
              <a:t>conformitate</a:t>
            </a:r>
            <a:r>
              <a:rPr lang="en-US" dirty="0"/>
              <a:t> </a:t>
            </a:r>
            <a:r>
              <a:rPr lang="en-US" dirty="0" err="1"/>
              <a:t>eficient</a:t>
            </a:r>
            <a:r>
              <a:rPr lang="en-US" dirty="0"/>
              <a:t> </a:t>
            </a:r>
            <a:r>
              <a:rPr lang="en-US" dirty="0" err="1"/>
              <a:t>implementat</a:t>
            </a:r>
            <a:r>
              <a:rPr lang="en-US" dirty="0"/>
              <a:t> are la </a:t>
            </a:r>
            <a:r>
              <a:rPr lang="en-US" dirty="0" err="1"/>
              <a:t>bază</a:t>
            </a:r>
            <a:r>
              <a:rPr lang="en-US" dirty="0"/>
              <a:t> o </a:t>
            </a:r>
            <a:r>
              <a:rPr lang="en-US" dirty="0" err="1"/>
              <a:t>analiză</a:t>
            </a:r>
            <a:r>
              <a:rPr lang="en-US" dirty="0"/>
              <a:t> de </a:t>
            </a:r>
            <a:r>
              <a:rPr lang="en-US" dirty="0" err="1"/>
              <a:t>risc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organizațional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97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/>
          <p:nvPr/>
        </p:nvSpPr>
        <p:spPr>
          <a:xfrm>
            <a:off x="2629769" y="880712"/>
            <a:ext cx="5924351" cy="47085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3594104" lvl="1" defTabSz="9144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1" dirty="0">
              <a:solidFill>
                <a:srgbClr val="1F497D"/>
              </a:solidFill>
              <a:latin typeface="Calibri" pitchFamily="34"/>
            </a:endParaRPr>
          </a:p>
          <a:p>
            <a:pPr marL="2509835" lvl="1" algn="just" defTabSz="914400">
              <a:spcAft>
                <a:spcPts val="1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dirty="0">
                <a:solidFill>
                  <a:srgbClr val="1F497D"/>
                </a:solidFill>
                <a:latin typeface="Calibri" pitchFamily="34"/>
              </a:rPr>
              <a:t>„</a:t>
            </a:r>
            <a:r>
              <a:rPr lang="ro-RO" sz="2800" b="1" dirty="0">
                <a:solidFill>
                  <a:srgbClr val="1F497D"/>
                </a:solidFill>
                <a:latin typeface="Calibri" pitchFamily="34"/>
              </a:rPr>
              <a:t>Un mod onorabil de ducere a afacerilor  este pe durată cel mai profitabil și lumea afacerilor apreciază un astfel de mod de ducere a afacerilor mult mai mult decât se crede</a:t>
            </a:r>
            <a:r>
              <a:rPr lang="de-DE" sz="2800" b="1" dirty="0">
                <a:solidFill>
                  <a:srgbClr val="1F497D"/>
                </a:solidFill>
                <a:latin typeface="Calibri" pitchFamily="34"/>
              </a:rPr>
              <a:t>.“ </a:t>
            </a:r>
            <a:r>
              <a:rPr lang="de-DE" b="1" i="1" kern="0" dirty="0">
                <a:solidFill>
                  <a:srgbClr val="1F497D"/>
                </a:solidFill>
                <a:latin typeface="Calibri"/>
              </a:rPr>
              <a:t>Robert Bosch</a:t>
            </a:r>
          </a:p>
          <a:p>
            <a:pPr marL="400050" lvl="1" indent="-400050" defTabSz="914400">
              <a:lnSpc>
                <a:spcPct val="150000"/>
              </a:lnSpc>
              <a:spcAft>
                <a:spcPts val="1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1" kern="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3" name="Grafik 5" descr="Bosch_02"/>
          <p:cNvPicPr>
            <a:picLocks noChangeAspect="1"/>
          </p:cNvPicPr>
          <p:nvPr/>
        </p:nvPicPr>
        <p:blipFill rotWithShape="1">
          <a:blip r:embed="rId2"/>
          <a:srcRect l="82852" t="12620" r="1078" b="32060"/>
          <a:stretch/>
        </p:blipFill>
        <p:spPr>
          <a:xfrm>
            <a:off x="2027239" y="1457326"/>
            <a:ext cx="2497817" cy="34546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Foliennummernplatzhalter 2"/>
          <p:cNvSpPr txBox="1"/>
          <p:nvPr/>
        </p:nvSpPr>
        <p:spPr>
          <a:xfrm>
            <a:off x="8958265" y="6237286"/>
            <a:ext cx="270269" cy="28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0" dirty="0">
              <a:solidFill>
                <a:srgbClr val="8A938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Footer Placeholder 3"/>
          <p:cNvSpPr txBox="1"/>
          <p:nvPr/>
        </p:nvSpPr>
        <p:spPr>
          <a:xfrm>
            <a:off x="2146697" y="594360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81200" y="630002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7E6ABB6-5F19-8943-A66F-1D5D695491DA}" type="slidenum">
              <a:rPr lang="de-DE"/>
              <a:pPr/>
              <a:t>18</a:t>
            </a:fld>
            <a:endParaRPr lang="de-DE"/>
          </a:p>
        </p:txBody>
      </p:sp>
      <p:sp>
        <p:nvSpPr>
          <p:cNvPr id="8" name="Rectangle 5"/>
          <p:cNvSpPr txBox="1">
            <a:spLocks/>
          </p:cNvSpPr>
          <p:nvPr/>
        </p:nvSpPr>
        <p:spPr>
          <a:xfrm>
            <a:off x="1955800" y="592138"/>
            <a:ext cx="3636144" cy="597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151B3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/>
              <a:t>De ce </a:t>
            </a:r>
            <a:r>
              <a:rPr lang="de-DE" dirty="0"/>
              <a:t>Compliance?</a:t>
            </a:r>
          </a:p>
        </p:txBody>
      </p:sp>
    </p:spTree>
    <p:extLst>
      <p:ext uri="{BB962C8B-B14F-4D97-AF65-F5344CB8AC3E}">
        <p14:creationId xmlns:p14="http://schemas.microsoft.com/office/powerpoint/2010/main" val="22598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DD85CE1-7A93-4AE3-A623-B4D79E2045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30006" y="326847"/>
            <a:ext cx="7271237" cy="587458"/>
          </a:xfrm>
        </p:spPr>
        <p:txBody>
          <a:bodyPr anchor="ctr"/>
          <a:lstStyle/>
          <a:p>
            <a:pPr algn="ctr" eaLnBrk="1" hangingPunct="1"/>
            <a:r>
              <a:rPr lang="ro-RO" alt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Modalităţi</a:t>
            </a:r>
            <a:r>
              <a:rPr lang="ro-RO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sesizare CNA</a:t>
            </a:r>
            <a:endParaRPr lang="ru-RU" alt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4260AE7-BB65-4D7E-A29F-D5F7C7EEBC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27221" y="1078447"/>
            <a:ext cx="9076807" cy="51589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o-RO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altLang="ru-RU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Linia națională </a:t>
            </a:r>
            <a:r>
              <a:rPr lang="ro-RO" altLang="ru-RU" sz="254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anticorupţie</a:t>
            </a:r>
            <a:r>
              <a:rPr lang="ro-RO" altLang="ru-RU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(non-stop)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o-RO" altLang="ru-RU" sz="3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0 800 55555</a:t>
            </a:r>
            <a:endParaRPr lang="ro-RO" altLang="ru-RU" sz="3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o-RO" altLang="ru-RU" sz="254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o-RO" altLang="ru-RU" sz="254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o-RO" altLang="ru-RU" sz="254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secretariat@c</a:t>
            </a:r>
            <a:r>
              <a:rPr lang="en-US" altLang="ru-RU" sz="254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</a:t>
            </a:r>
            <a:r>
              <a:rPr lang="ro-RO" altLang="ru-RU" sz="254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.md</a:t>
            </a:r>
            <a:r>
              <a:rPr lang="ro-RO" altLang="ru-RU" sz="254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endParaRPr lang="ro-RO" altLang="ru-RU" sz="254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o-RO" altLang="ru-RU" sz="254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(mun. </a:t>
            </a:r>
            <a:r>
              <a:rPr lang="ro-RO" altLang="ru-RU" sz="254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Chişinău</a:t>
            </a:r>
            <a:r>
              <a:rPr lang="ro-RO" altLang="ru-RU" sz="254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bd. </a:t>
            </a:r>
            <a:r>
              <a:rPr lang="ro-RO" altLang="ru-RU" sz="254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Ştefan</a:t>
            </a:r>
            <a:r>
              <a:rPr lang="ro-RO" altLang="ru-RU" sz="254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 Mare 198, MD-2004</a:t>
            </a:r>
            <a:r>
              <a:rPr lang="en-US" altLang="ru-RU" sz="254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altLang="ru-RU" sz="254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o-RO" altLang="ru-RU" sz="254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o-RO" altLang="ru-RU" sz="254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Sala de </a:t>
            </a:r>
            <a:r>
              <a:rPr lang="ro-RO" altLang="ru-RU" sz="254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audienţă</a:t>
            </a:r>
            <a:r>
              <a:rPr lang="ro-RO" altLang="ru-RU" sz="254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CNA (8.00 – 17.00);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o-RO" altLang="ru-RU" sz="254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o-RO" altLang="ru-RU" sz="254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Pagina web a CNA – </a:t>
            </a:r>
            <a:r>
              <a:rPr lang="ro-RO" altLang="ru-RU" sz="254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www.cna.md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o-RO" altLang="ru-RU" sz="254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o-RO" altLang="ru-RU" sz="254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Boxe pentru scrisori amplasate la cele 2 intrări în sediul CNA</a:t>
            </a:r>
            <a:endParaRPr lang="ru-RU" altLang="ru-RU" sz="254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2000" dirty="0">
              <a:latin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4635EB-7E81-4803-AE52-B26FAE223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64" y="2057477"/>
            <a:ext cx="979660" cy="8163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F969578-79A3-4F81-B9B6-547DAFFE5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251670"/>
            <a:ext cx="7772400" cy="788566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o-RO" altLang="ru-RU" b="1" dirty="0">
                <a:solidFill>
                  <a:srgbClr val="FFCC00"/>
                </a:solidFill>
              </a:rPr>
              <a:t>CNA</a:t>
            </a:r>
            <a:endParaRPr lang="ru-RU" altLang="ru-RU" b="1" dirty="0">
              <a:solidFill>
                <a:srgbClr val="FFCC00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B20EA5F-49FE-4B3E-AC3A-602C02ED98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83338" y="1132515"/>
            <a:ext cx="5640882" cy="572548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o-RO" altLang="ru-RU" sz="2400" dirty="0"/>
              <a:t>  </a:t>
            </a:r>
          </a:p>
          <a:p>
            <a:pPr>
              <a:buFont typeface="Wingdings" panose="05000000000000000000" pitchFamily="2" charset="2"/>
              <a:buNone/>
            </a:pPr>
            <a:endParaRPr lang="ro-RO" altLang="ru-RU" sz="2400" dirty="0"/>
          </a:p>
          <a:p>
            <a:pPr>
              <a:buFont typeface="Wingdings" panose="05000000000000000000" pitchFamily="2" charset="2"/>
              <a:buNone/>
            </a:pPr>
            <a:r>
              <a:rPr lang="ro-RO" altLang="ru-RU" sz="2400" dirty="0"/>
              <a:t> </a:t>
            </a:r>
            <a:r>
              <a:rPr lang="ro-RO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Centrul este un organ unitar centralizat, constituit din </a:t>
            </a:r>
          </a:p>
          <a:p>
            <a:pPr>
              <a:buFont typeface="Wingdings" panose="05000000000000000000" pitchFamily="2" charset="2"/>
              <a:buNone/>
            </a:pPr>
            <a:endParaRPr lang="ro-RO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45000"/>
              <a:buFont typeface="Wingdings" panose="05000000000000000000" pitchFamily="2" charset="2"/>
              <a:buChar char="§"/>
            </a:pP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Aparat central, cu sediul la </a:t>
            </a:r>
            <a:r>
              <a:rPr lang="ro-RO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Chişinău</a:t>
            </a:r>
            <a:endParaRPr lang="ro-RO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45000"/>
              <a:buFont typeface="Wingdings" panose="05000000000000000000" pitchFamily="2" charset="2"/>
              <a:buChar char="§"/>
            </a:pPr>
            <a:endParaRPr lang="ro-RO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45000"/>
              <a:buFont typeface="Wingdings" panose="05000000000000000000" pitchFamily="2" charset="2"/>
              <a:buChar char="§"/>
            </a:pPr>
            <a:r>
              <a:rPr lang="ro-RO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Direcţiile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generale teritoriale Nord (</a:t>
            </a:r>
            <a:r>
              <a:rPr lang="ro-RO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Bălţi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o-RO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Sud (Cahul)</a:t>
            </a:r>
          </a:p>
        </p:txBody>
      </p:sp>
      <p:pic>
        <p:nvPicPr>
          <p:cNvPr id="9220" name="Picture 4" descr="map_md_f ggfg">
            <a:extLst>
              <a:ext uri="{FF2B5EF4-FFF2-40B4-BE49-F238E27FC236}">
                <a16:creationId xmlns:a16="http://schemas.microsoft.com/office/drawing/2014/main" id="{B113428F-F179-42A3-85CF-210E64F443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780" y="1132515"/>
            <a:ext cx="6149130" cy="5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D614D2-A96B-4168-BF4C-F654EE2D2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o-RO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o-RO" sz="4800" dirty="0">
                <a:solidFill>
                  <a:srgbClr val="FF0000"/>
                </a:solidFill>
              </a:rPr>
              <a:t>	</a:t>
            </a:r>
            <a:r>
              <a:rPr lang="ro-RO" sz="3200" b="1" i="1" dirty="0">
                <a:solidFill>
                  <a:srgbClr val="FF0000"/>
                </a:solidFill>
              </a:rPr>
              <a:t>MULŢUMESC PENTRU ATENŢIE !!!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7115FB3-63B5-49F4-B9FA-05B0D92E3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749569"/>
              </p:ext>
            </p:extLst>
          </p:nvPr>
        </p:nvGraphicFramePr>
        <p:xfrm>
          <a:off x="1432626" y="1"/>
          <a:ext cx="9432154" cy="662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8A57783-2E6F-4BBE-A60F-351FF4F96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0041AFB-44EE-42FC-A64E-4251989120E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35F1782-22D9-4EE3-A6D8-DD8A5F26D10D}"/>
              </a:ext>
            </a:extLst>
          </p:cNvPr>
          <p:cNvGraphicFramePr/>
          <p:nvPr/>
        </p:nvGraphicFramePr>
        <p:xfrm>
          <a:off x="2373294" y="1084626"/>
          <a:ext cx="7750931" cy="545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10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B15F12-F2C9-479B-854F-20CEE70D5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467" y="1283050"/>
            <a:ext cx="8853289" cy="4639625"/>
          </a:xfrm>
        </p:spPr>
        <p:txBody>
          <a:bodyPr/>
          <a:lstStyle/>
          <a:p>
            <a:pPr marL="0" indent="0"/>
            <a:endParaRPr lang="ro-RO" dirty="0"/>
          </a:p>
          <a:p>
            <a:pPr marL="0" indent="0"/>
            <a:endParaRPr lang="ro-RO" dirty="0"/>
          </a:p>
          <a:p>
            <a:pPr marL="0" indent="0"/>
            <a:endParaRPr lang="ru-M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C3009E-5637-4928-A2AC-968D1AF5AA5A}"/>
              </a:ext>
            </a:extLst>
          </p:cNvPr>
          <p:cNvSpPr txBox="1">
            <a:spLocks/>
          </p:cNvSpPr>
          <p:nvPr/>
        </p:nvSpPr>
        <p:spPr>
          <a:xfrm>
            <a:off x="2350523" y="955195"/>
            <a:ext cx="5234246" cy="51445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77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w Cen MT Condensed" panose="020B0606020104020203" pitchFamily="34" charset="0"/>
              </a:rPr>
              <a:t>DIREC</a:t>
            </a:r>
            <a:r>
              <a:rPr lang="ro-RO" sz="1877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w Cen MT Condensed" panose="020B0606020104020203" pitchFamily="34" charset="0"/>
              </a:rPr>
              <a:t>ŢIA EVALUARE INSTITUŢIONALĂ </a:t>
            </a:r>
            <a:endParaRPr lang="ru-RU" sz="1877" b="1" dirty="0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F74F68-3FC0-46E0-BCE1-318A6B653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461253"/>
              </p:ext>
            </p:extLst>
          </p:nvPr>
        </p:nvGraphicFramePr>
        <p:xfrm>
          <a:off x="6920602" y="824088"/>
          <a:ext cx="3864698" cy="594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5FD4E8C4-3CFE-4797-BB08-0AABB8156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489" y="1489516"/>
            <a:ext cx="6706113" cy="536848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5F2FD8-A2F8-4250-8796-41B3F6C1042F}"/>
              </a:ext>
            </a:extLst>
          </p:cNvPr>
          <p:cNvSpPr/>
          <p:nvPr/>
        </p:nvSpPr>
        <p:spPr>
          <a:xfrm>
            <a:off x="2699847" y="89519"/>
            <a:ext cx="7837276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177" b="1" dirty="0">
                <a:solidFill>
                  <a:srgbClr val="002060"/>
                </a:solidFill>
              </a:rPr>
              <a:t>Testul de integritate. Evaluarea riscurilor de corupție</a:t>
            </a:r>
            <a:endParaRPr lang="ru-RU" sz="2177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8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2317C-C429-4A7C-A77A-01DA8F9F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454" y="1141221"/>
            <a:ext cx="5272631" cy="534323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en-GB" sz="1877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w Cen MT Condensed" panose="020B0606020104020203" pitchFamily="34" charset="0"/>
              </a:rPr>
              <a:t>DIREC</a:t>
            </a:r>
            <a:r>
              <a:rPr lang="ro-RO" sz="1877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w Cen MT Condensed" panose="020B0606020104020203" pitchFamily="34" charset="0"/>
              </a:rPr>
              <a:t>ŢIA LEGISLAŢIE ŞI EXPERTIZĂ ANTICORUPŢIE</a:t>
            </a:r>
            <a:endParaRPr lang="ru-RU" sz="1877" b="1" dirty="0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D20B526-43E9-458D-A617-5993002B6E32}"/>
              </a:ext>
            </a:extLst>
          </p:cNvPr>
          <p:cNvGraphicFramePr/>
          <p:nvPr/>
        </p:nvGraphicFramePr>
        <p:xfrm>
          <a:off x="1327221" y="1747541"/>
          <a:ext cx="6358372" cy="423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B844390-4C70-4421-959E-507C39D58C40}"/>
              </a:ext>
            </a:extLst>
          </p:cNvPr>
          <p:cNvGraphicFramePr/>
          <p:nvPr/>
        </p:nvGraphicFramePr>
        <p:xfrm>
          <a:off x="7263423" y="1141221"/>
          <a:ext cx="3204991" cy="484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770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5FA170E-8771-4427-B708-46D94B6EC0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4935" y="5757956"/>
            <a:ext cx="709845" cy="498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F9BE1E-A18F-43A5-B886-17AE7D68318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FF9E0D-42FC-4123-B9D3-58E7BDD36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9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1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EDF1D-C548-452C-8F76-18EE53DB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47"/>
            <a:ext cx="10515600" cy="1065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/>
              <a:t>Cele</a:t>
            </a:r>
            <a:r>
              <a:rPr lang="en-US" sz="3200" b="1" dirty="0"/>
              <a:t> </a:t>
            </a:r>
            <a:r>
              <a:rPr lang="en-US" sz="3200" b="1" dirty="0" err="1"/>
              <a:t>mai</a:t>
            </a:r>
            <a:r>
              <a:rPr lang="en-US" sz="3200" b="1" dirty="0"/>
              <a:t> </a:t>
            </a:r>
            <a:r>
              <a:rPr lang="en-US" sz="3200" b="1" dirty="0" err="1"/>
              <a:t>bune</a:t>
            </a:r>
            <a:r>
              <a:rPr lang="en-US" sz="3200" b="1" dirty="0"/>
              <a:t> </a:t>
            </a:r>
            <a:r>
              <a:rPr lang="en-US" sz="3200" b="1" dirty="0" err="1"/>
              <a:t>practici</a:t>
            </a:r>
            <a:r>
              <a:rPr lang="en-US" sz="3200" b="1" dirty="0"/>
              <a:t> </a:t>
            </a:r>
            <a:r>
              <a:rPr lang="en-US" sz="3200" b="1" dirty="0" err="1"/>
              <a:t>și</a:t>
            </a:r>
            <a:r>
              <a:rPr lang="en-US" sz="3200" b="1" dirty="0"/>
              <a:t> </a:t>
            </a:r>
            <a:r>
              <a:rPr lang="en-US" sz="3200" b="1" dirty="0" err="1"/>
              <a:t>punctele</a:t>
            </a:r>
            <a:r>
              <a:rPr lang="en-US" sz="3200" b="1" dirty="0"/>
              <a:t> forte </a:t>
            </a:r>
            <a:r>
              <a:rPr lang="en-US" sz="3200" b="1" dirty="0" err="1"/>
              <a:t>în</a:t>
            </a:r>
            <a:r>
              <a:rPr lang="en-US" sz="3200" b="1" dirty="0"/>
              <a:t> </a:t>
            </a:r>
            <a:r>
              <a:rPr lang="en-US" sz="3200" b="1" dirty="0" err="1"/>
              <a:t>prevenirea</a:t>
            </a:r>
            <a:r>
              <a:rPr lang="en-US" sz="3200" b="1" dirty="0"/>
              <a:t> </a:t>
            </a:r>
            <a:r>
              <a:rPr lang="en-US" sz="3200" b="1" dirty="0" err="1"/>
              <a:t>și</a:t>
            </a:r>
            <a:r>
              <a:rPr lang="en-US" sz="3200" b="1" dirty="0"/>
              <a:t> </a:t>
            </a:r>
            <a:r>
              <a:rPr lang="en-US" sz="3200" b="1" dirty="0" err="1"/>
              <a:t>respectarea</a:t>
            </a:r>
            <a:r>
              <a:rPr lang="en-US" sz="3200" b="1" dirty="0"/>
              <a:t> </a:t>
            </a:r>
            <a:r>
              <a:rPr lang="en-US" sz="3200" b="1" dirty="0" err="1"/>
              <a:t>corupției</a:t>
            </a:r>
            <a:r>
              <a:rPr lang="en-US" sz="3200" b="1" dirty="0"/>
              <a:t> </a:t>
            </a:r>
            <a:r>
              <a:rPr lang="en-US" sz="3200" b="1" dirty="0" err="1"/>
              <a:t>în</a:t>
            </a:r>
            <a:r>
              <a:rPr lang="en-US" sz="3200" b="1" dirty="0"/>
              <a:t> </a:t>
            </a:r>
            <a:r>
              <a:rPr lang="en-US" sz="3200" b="1" dirty="0" err="1"/>
              <a:t>lume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C7EEE3-68F0-4F10-8DD9-419CAA72C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127"/>
            <a:ext cx="10515600" cy="5352176"/>
          </a:xfrm>
        </p:spPr>
        <p:txBody>
          <a:bodyPr>
            <a:normAutofit/>
          </a:bodyPr>
          <a:lstStyle/>
          <a:p>
            <a:r>
              <a:rPr lang="en-US" sz="3200" dirty="0"/>
              <a:t>Foreign Corrupt Practice Act – US</a:t>
            </a:r>
            <a:r>
              <a:rPr lang="ro-RO" sz="3200" dirty="0"/>
              <a:t> - </a:t>
            </a:r>
            <a:r>
              <a:rPr lang="ro-RO" sz="2000" dirty="0"/>
              <a:t>a</a:t>
            </a:r>
            <a:r>
              <a:rPr lang="en-US" sz="2000" dirty="0" err="1"/>
              <a:t>doptata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1977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modificată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1998 </a:t>
            </a:r>
            <a:r>
              <a:rPr lang="en-US" sz="2000" dirty="0" err="1"/>
              <a:t>prin</a:t>
            </a:r>
            <a:r>
              <a:rPr lang="en-US" sz="2000" dirty="0"/>
              <a:t> International Anti-Bribery Act din 1998</a:t>
            </a:r>
            <a:r>
              <a:rPr lang="ro-RO" sz="2000" dirty="0"/>
              <a:t>;</a:t>
            </a:r>
          </a:p>
          <a:p>
            <a:r>
              <a:rPr lang="en-US" sz="3200" dirty="0"/>
              <a:t>UK Bribery Act</a:t>
            </a:r>
            <a:r>
              <a:rPr lang="ro-RO" sz="3200" dirty="0"/>
              <a:t> - </a:t>
            </a:r>
            <a:r>
              <a:rPr lang="ro-RO" sz="2000" dirty="0"/>
              <a:t>a</a:t>
            </a:r>
            <a:r>
              <a:rPr lang="en-US" sz="2000" dirty="0" err="1"/>
              <a:t>doptată</a:t>
            </a:r>
            <a:r>
              <a:rPr lang="en-US" sz="2000" dirty="0"/>
              <a:t> de </a:t>
            </a:r>
            <a:r>
              <a:rPr lang="en-US" sz="2000" dirty="0" err="1"/>
              <a:t>Parlament</a:t>
            </a:r>
            <a:r>
              <a:rPr lang="en-US" sz="2000" dirty="0"/>
              <a:t> la 8 </a:t>
            </a:r>
            <a:r>
              <a:rPr lang="en-US" sz="2000" dirty="0" err="1"/>
              <a:t>aprilie</a:t>
            </a:r>
            <a:r>
              <a:rPr lang="en-US" sz="2000" dirty="0"/>
              <a:t> 2010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aplicată</a:t>
            </a:r>
            <a:r>
              <a:rPr lang="en-US" sz="2000" dirty="0"/>
              <a:t> </a:t>
            </a:r>
            <a:r>
              <a:rPr lang="en-US" sz="2000" dirty="0" err="1"/>
              <a:t>începând</a:t>
            </a:r>
            <a:r>
              <a:rPr lang="en-US" sz="2000" dirty="0"/>
              <a:t> cu 1 </a:t>
            </a:r>
            <a:r>
              <a:rPr lang="en-US" sz="2000" dirty="0" err="1"/>
              <a:t>iulie</a:t>
            </a:r>
            <a:r>
              <a:rPr lang="en-US" sz="2000" dirty="0"/>
              <a:t> 2011</a:t>
            </a:r>
            <a:r>
              <a:rPr lang="ro-RO" sz="3200" dirty="0"/>
              <a:t>;</a:t>
            </a:r>
          </a:p>
          <a:p>
            <a:r>
              <a:rPr lang="en-US" sz="3200" dirty="0"/>
              <a:t>SAPIN2 - France</a:t>
            </a:r>
            <a:r>
              <a:rPr lang="ro-RO" sz="3200" dirty="0"/>
              <a:t>;</a:t>
            </a:r>
          </a:p>
          <a:p>
            <a:r>
              <a:rPr lang="en-US" sz="3200" dirty="0"/>
              <a:t>New Anti-corruption Law, </a:t>
            </a:r>
            <a:r>
              <a:rPr lang="en-US" sz="3200" dirty="0" err="1"/>
              <a:t>ianuarie</a:t>
            </a:r>
            <a:r>
              <a:rPr lang="en-US" sz="3200" dirty="0"/>
              <a:t> 2018, Argentina</a:t>
            </a:r>
            <a:r>
              <a:rPr lang="ro-RO" sz="3200" dirty="0"/>
              <a:t>;</a:t>
            </a:r>
          </a:p>
          <a:p>
            <a:r>
              <a:rPr lang="en-US" sz="3200" dirty="0"/>
              <a:t>Anti-Unfair Competition Law (AUCL) China</a:t>
            </a:r>
            <a:r>
              <a:rPr lang="ro-RO" sz="3200" dirty="0"/>
              <a:t>;</a:t>
            </a:r>
          </a:p>
          <a:p>
            <a:r>
              <a:rPr lang="en-US" sz="3200" dirty="0"/>
              <a:t>ISO 37001:16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aliniat</a:t>
            </a:r>
            <a:r>
              <a:rPr lang="en-US" sz="3200" dirty="0"/>
              <a:t> cu </a:t>
            </a:r>
            <a:r>
              <a:rPr lang="en-US" sz="3200" dirty="0" err="1"/>
              <a:t>structura</a:t>
            </a:r>
            <a:r>
              <a:rPr lang="en-US" sz="3200" dirty="0"/>
              <a:t> ISO 19600 </a:t>
            </a:r>
            <a:r>
              <a:rPr lang="en-US" sz="3200" dirty="0" err="1"/>
              <a:t>referitor</a:t>
            </a:r>
            <a:r>
              <a:rPr lang="en-US" sz="3200" dirty="0"/>
              <a:t> la </a:t>
            </a:r>
            <a:r>
              <a:rPr lang="en-US" sz="3200" dirty="0" err="1"/>
              <a:t>sistemul</a:t>
            </a:r>
            <a:r>
              <a:rPr lang="en-US" sz="3200" dirty="0"/>
              <a:t> de management al </a:t>
            </a:r>
            <a:r>
              <a:rPr lang="en-US" sz="3200" dirty="0" err="1"/>
              <a:t>conformității</a:t>
            </a:r>
            <a:r>
              <a:rPr lang="en-US" sz="3200" dirty="0"/>
              <a:t> </a:t>
            </a:r>
            <a:endParaRPr lang="ro-RO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36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23BDE-85AD-4767-A6C7-3F698D87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2560"/>
            <a:ext cx="8596668" cy="1066800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Nominalizarea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„IMPLEMENTREA STANDARDELOR DE INTEGRITATE ÎN SECTORUL PRIVAT„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91C1F-7602-4686-8D24-4ACDED7F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3041"/>
            <a:ext cx="9279466" cy="4578322"/>
          </a:xfrm>
        </p:spPr>
        <p:txBody>
          <a:bodyPr/>
          <a:lstStyle/>
          <a:p>
            <a:pPr marL="0" indent="0">
              <a:buNone/>
            </a:pP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Participarea la nominalizare este deschisă pentru exponenții sectorului privat, care nu sunt subiecți ai Legii integrității nr.82/2017. </a:t>
            </a:r>
          </a:p>
          <a:p>
            <a:pPr marL="0" indent="0">
              <a:buNone/>
            </a:pP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Nominalizarea are drept scop </a:t>
            </a:r>
            <a:r>
              <a:rPr lang="ro-R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evidențierea societăților comerciale care implementează standarde de integritate în companii,</a:t>
            </a: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iar prin exemplul său și bunele practici diseminate, facilitează </a:t>
            </a:r>
            <a:r>
              <a:rPr lang="ro-R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încurajează implementarea standardelor de integritate în sectorul privat.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4755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1559</TotalTime>
  <Words>1403</Words>
  <Application>Microsoft Office PowerPoint</Application>
  <PresentationFormat>Широкоэкранный</PresentationFormat>
  <Paragraphs>154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Dotum</vt:lpstr>
      <vt:lpstr>Arial</vt:lpstr>
      <vt:lpstr>Calibri</vt:lpstr>
      <vt:lpstr>Calibri Light</vt:lpstr>
      <vt:lpstr>Georgia</vt:lpstr>
      <vt:lpstr>Tahoma</vt:lpstr>
      <vt:lpstr>Times New Roman</vt:lpstr>
      <vt:lpstr>Tw Cen MT Condensed</vt:lpstr>
      <vt:lpstr>Wingdings</vt:lpstr>
      <vt:lpstr>Wingdings 3</vt:lpstr>
      <vt:lpstr>Facet</vt:lpstr>
      <vt:lpstr>Centrul Național Anticorupție – competente și atribuții.  Practicile și politicile ce pot fi preluate de către sectorul privat</vt:lpstr>
      <vt:lpstr>CNA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Cele mai bune practici și punctele forte în prevenirea și respectarea corupției în lume</vt:lpstr>
      <vt:lpstr>Nominalizarea „IMPLEMENTREA STANDARDELOR DE INTEGRITATE ÎN SECTORUL PRIVAT„ </vt:lpstr>
      <vt:lpstr>Categoriile de participanți la concurs</vt:lpstr>
      <vt:lpstr>Cerințele de aplicare la concurs</vt:lpstr>
      <vt:lpstr>Cadrul naţional de reglementare</vt:lpstr>
      <vt:lpstr>Art. 37. Măsurile de asigurare a integrităţii în sectorul privat în relaţiile cu sectorul public </vt:lpstr>
      <vt:lpstr>Legea privind avertizorul de integritate nr.122/2018 </vt:lpstr>
      <vt:lpstr>ISO 37001:2016 Sisteme de management  anti-mită  </vt:lpstr>
      <vt:lpstr>ISO 37001:2016 Sisteme de management anti-mită     </vt:lpstr>
      <vt:lpstr>Care sunt beneficiile implementării unui program de prevenire a corupției în cadrul organizației?</vt:lpstr>
      <vt:lpstr>Презентация PowerPoint</vt:lpstr>
      <vt:lpstr>Modalităţi de sesizare CNA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Mecanisme speciale naționale și internaționale noi de recuperare a veniturilor.  Investigații financiare paralele</dc:title>
  <dc:creator>Vitalie Racu</dc:creator>
  <cp:lastModifiedBy>Ion Pruteanu</cp:lastModifiedBy>
  <cp:revision>101</cp:revision>
  <dcterms:created xsi:type="dcterms:W3CDTF">2018-10-24T11:02:40Z</dcterms:created>
  <dcterms:modified xsi:type="dcterms:W3CDTF">2020-03-06T07:17:24Z</dcterms:modified>
</cp:coreProperties>
</file>