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handoutMasterIdLst>
    <p:handoutMasterId r:id="rId18"/>
  </p:handoutMasterIdLst>
  <p:sldIdLst>
    <p:sldId id="256" r:id="rId2"/>
    <p:sldId id="257" r:id="rId3"/>
    <p:sldId id="258" r:id="rId4"/>
    <p:sldId id="259" r:id="rId5"/>
    <p:sldId id="260" r:id="rId6"/>
    <p:sldId id="261" r:id="rId7"/>
    <p:sldId id="266" r:id="rId8"/>
    <p:sldId id="262" r:id="rId9"/>
    <p:sldId id="263" r:id="rId10"/>
    <p:sldId id="264" r:id="rId11"/>
    <p:sldId id="268" r:id="rId12"/>
    <p:sldId id="265" r:id="rId13"/>
    <p:sldId id="269" r:id="rId14"/>
    <p:sldId id="270" r:id="rId15"/>
    <p:sldId id="271"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643"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33A2ED-062C-4176-B89D-BAA0D8DAB919}" type="datetimeFigureOut">
              <a:rPr lang="ru-RU" smtClean="0"/>
              <a:t>05.03.2020</a:t>
            </a:fld>
            <a:endParaRPr lang="ru-R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31B843-C1D2-4188-87A5-A6512B71EBAD}" type="slidenum">
              <a:rPr lang="ru-RU" smtClean="0"/>
              <a:t>‹#›</a:t>
            </a:fld>
            <a:endParaRPr lang="ru-RU"/>
          </a:p>
        </p:txBody>
      </p:sp>
    </p:spTree>
    <p:extLst>
      <p:ext uri="{BB962C8B-B14F-4D97-AF65-F5344CB8AC3E}">
        <p14:creationId xmlns:p14="http://schemas.microsoft.com/office/powerpoint/2010/main" val="1361824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28E4CA-3BD5-452B-B92E-D0506BA633A9}" type="datetimeFigureOut">
              <a:rPr lang="ru-RU" smtClean="0"/>
              <a:t>05.03.2020</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C8EF19-C70E-46B0-BC43-378AADBC47D5}" type="slidenum">
              <a:rPr lang="ru-RU" smtClean="0"/>
              <a:t>‹#›</a:t>
            </a:fld>
            <a:endParaRPr lang="ru-RU"/>
          </a:p>
        </p:txBody>
      </p:sp>
    </p:spTree>
    <p:extLst>
      <p:ext uri="{BB962C8B-B14F-4D97-AF65-F5344CB8AC3E}">
        <p14:creationId xmlns:p14="http://schemas.microsoft.com/office/powerpoint/2010/main" val="2776086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B4C8EF19-C70E-46B0-BC43-378AADBC47D5}" type="slidenum">
              <a:rPr lang="ru-RU" smtClean="0"/>
              <a:t>1</a:t>
            </a:fld>
            <a:endParaRPr lang="ru-RU"/>
          </a:p>
        </p:txBody>
      </p:sp>
    </p:spTree>
    <p:extLst>
      <p:ext uri="{BB962C8B-B14F-4D97-AF65-F5344CB8AC3E}">
        <p14:creationId xmlns:p14="http://schemas.microsoft.com/office/powerpoint/2010/main" val="1891699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B4C8EF19-C70E-46B0-BC43-378AADBC47D5}" type="slidenum">
              <a:rPr lang="ru-RU" smtClean="0"/>
              <a:t>10</a:t>
            </a:fld>
            <a:endParaRPr lang="ru-RU"/>
          </a:p>
        </p:txBody>
      </p:sp>
    </p:spTree>
    <p:extLst>
      <p:ext uri="{BB962C8B-B14F-4D97-AF65-F5344CB8AC3E}">
        <p14:creationId xmlns:p14="http://schemas.microsoft.com/office/powerpoint/2010/main" val="216433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B4C8EF19-C70E-46B0-BC43-378AADBC47D5}" type="slidenum">
              <a:rPr lang="ru-RU" smtClean="0"/>
              <a:t>11</a:t>
            </a:fld>
            <a:endParaRPr lang="ru-RU"/>
          </a:p>
        </p:txBody>
      </p:sp>
    </p:spTree>
    <p:extLst>
      <p:ext uri="{BB962C8B-B14F-4D97-AF65-F5344CB8AC3E}">
        <p14:creationId xmlns:p14="http://schemas.microsoft.com/office/powerpoint/2010/main" val="3348385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B4C8EF19-C70E-46B0-BC43-378AADBC47D5}" type="slidenum">
              <a:rPr lang="ru-RU" smtClean="0"/>
              <a:t>12</a:t>
            </a:fld>
            <a:endParaRPr lang="ru-RU"/>
          </a:p>
        </p:txBody>
      </p:sp>
    </p:spTree>
    <p:extLst>
      <p:ext uri="{BB962C8B-B14F-4D97-AF65-F5344CB8AC3E}">
        <p14:creationId xmlns:p14="http://schemas.microsoft.com/office/powerpoint/2010/main" val="10656116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B4C8EF19-C70E-46B0-BC43-378AADBC47D5}" type="slidenum">
              <a:rPr lang="ru-RU" smtClean="0"/>
              <a:t>13</a:t>
            </a:fld>
            <a:endParaRPr lang="ru-RU"/>
          </a:p>
        </p:txBody>
      </p:sp>
    </p:spTree>
    <p:extLst>
      <p:ext uri="{BB962C8B-B14F-4D97-AF65-F5344CB8AC3E}">
        <p14:creationId xmlns:p14="http://schemas.microsoft.com/office/powerpoint/2010/main" val="36189673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B4C8EF19-C70E-46B0-BC43-378AADBC47D5}" type="slidenum">
              <a:rPr lang="ru-RU" smtClean="0"/>
              <a:t>14</a:t>
            </a:fld>
            <a:endParaRPr lang="ru-RU"/>
          </a:p>
        </p:txBody>
      </p:sp>
    </p:spTree>
    <p:extLst>
      <p:ext uri="{BB962C8B-B14F-4D97-AF65-F5344CB8AC3E}">
        <p14:creationId xmlns:p14="http://schemas.microsoft.com/office/powerpoint/2010/main" val="615369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B4C8EF19-C70E-46B0-BC43-378AADBC47D5}" type="slidenum">
              <a:rPr lang="ru-RU" smtClean="0"/>
              <a:t>15</a:t>
            </a:fld>
            <a:endParaRPr lang="ru-RU"/>
          </a:p>
        </p:txBody>
      </p:sp>
    </p:spTree>
    <p:extLst>
      <p:ext uri="{BB962C8B-B14F-4D97-AF65-F5344CB8AC3E}">
        <p14:creationId xmlns:p14="http://schemas.microsoft.com/office/powerpoint/2010/main" val="1401428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B4C8EF19-C70E-46B0-BC43-378AADBC47D5}" type="slidenum">
              <a:rPr lang="ru-RU" smtClean="0"/>
              <a:t>2</a:t>
            </a:fld>
            <a:endParaRPr lang="ru-RU"/>
          </a:p>
        </p:txBody>
      </p:sp>
    </p:spTree>
    <p:extLst>
      <p:ext uri="{BB962C8B-B14F-4D97-AF65-F5344CB8AC3E}">
        <p14:creationId xmlns:p14="http://schemas.microsoft.com/office/powerpoint/2010/main" val="148206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B4C8EF19-C70E-46B0-BC43-378AADBC47D5}" type="slidenum">
              <a:rPr lang="ru-RU" smtClean="0"/>
              <a:t>3</a:t>
            </a:fld>
            <a:endParaRPr lang="ru-RU"/>
          </a:p>
        </p:txBody>
      </p:sp>
    </p:spTree>
    <p:extLst>
      <p:ext uri="{BB962C8B-B14F-4D97-AF65-F5344CB8AC3E}">
        <p14:creationId xmlns:p14="http://schemas.microsoft.com/office/powerpoint/2010/main" val="3742631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B4C8EF19-C70E-46B0-BC43-378AADBC47D5}" type="slidenum">
              <a:rPr lang="ru-RU" smtClean="0"/>
              <a:t>4</a:t>
            </a:fld>
            <a:endParaRPr lang="ru-RU"/>
          </a:p>
        </p:txBody>
      </p:sp>
    </p:spTree>
    <p:extLst>
      <p:ext uri="{BB962C8B-B14F-4D97-AF65-F5344CB8AC3E}">
        <p14:creationId xmlns:p14="http://schemas.microsoft.com/office/powerpoint/2010/main" val="2182619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B4C8EF19-C70E-46B0-BC43-378AADBC47D5}" type="slidenum">
              <a:rPr lang="ru-RU" smtClean="0"/>
              <a:t>5</a:t>
            </a:fld>
            <a:endParaRPr lang="ru-RU"/>
          </a:p>
        </p:txBody>
      </p:sp>
    </p:spTree>
    <p:extLst>
      <p:ext uri="{BB962C8B-B14F-4D97-AF65-F5344CB8AC3E}">
        <p14:creationId xmlns:p14="http://schemas.microsoft.com/office/powerpoint/2010/main" val="35843742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B4C8EF19-C70E-46B0-BC43-378AADBC47D5}" type="slidenum">
              <a:rPr lang="ru-RU" smtClean="0"/>
              <a:t>6</a:t>
            </a:fld>
            <a:endParaRPr lang="ru-RU"/>
          </a:p>
        </p:txBody>
      </p:sp>
    </p:spTree>
    <p:extLst>
      <p:ext uri="{BB962C8B-B14F-4D97-AF65-F5344CB8AC3E}">
        <p14:creationId xmlns:p14="http://schemas.microsoft.com/office/powerpoint/2010/main" val="637972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B4C8EF19-C70E-46B0-BC43-378AADBC47D5}" type="slidenum">
              <a:rPr lang="ru-RU" smtClean="0"/>
              <a:t>7</a:t>
            </a:fld>
            <a:endParaRPr lang="ru-RU"/>
          </a:p>
        </p:txBody>
      </p:sp>
    </p:spTree>
    <p:extLst>
      <p:ext uri="{BB962C8B-B14F-4D97-AF65-F5344CB8AC3E}">
        <p14:creationId xmlns:p14="http://schemas.microsoft.com/office/powerpoint/2010/main" val="2891313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B4C8EF19-C70E-46B0-BC43-378AADBC47D5}" type="slidenum">
              <a:rPr lang="ru-RU" smtClean="0"/>
              <a:t>8</a:t>
            </a:fld>
            <a:endParaRPr lang="ru-RU"/>
          </a:p>
        </p:txBody>
      </p:sp>
    </p:spTree>
    <p:extLst>
      <p:ext uri="{BB962C8B-B14F-4D97-AF65-F5344CB8AC3E}">
        <p14:creationId xmlns:p14="http://schemas.microsoft.com/office/powerpoint/2010/main" val="2585715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a:p>
        </p:txBody>
      </p:sp>
      <p:sp>
        <p:nvSpPr>
          <p:cNvPr id="4" name="Slide Number Placeholder 3"/>
          <p:cNvSpPr>
            <a:spLocks noGrp="1"/>
          </p:cNvSpPr>
          <p:nvPr>
            <p:ph type="sldNum" sz="quarter" idx="10"/>
          </p:nvPr>
        </p:nvSpPr>
        <p:spPr/>
        <p:txBody>
          <a:bodyPr/>
          <a:lstStyle/>
          <a:p>
            <a:fld id="{B4C8EF19-C70E-46B0-BC43-378AADBC47D5}" type="slidenum">
              <a:rPr lang="ru-RU" smtClean="0"/>
              <a:t>9</a:t>
            </a:fld>
            <a:endParaRPr lang="ru-RU"/>
          </a:p>
        </p:txBody>
      </p:sp>
    </p:spTree>
    <p:extLst>
      <p:ext uri="{BB962C8B-B14F-4D97-AF65-F5344CB8AC3E}">
        <p14:creationId xmlns:p14="http://schemas.microsoft.com/office/powerpoint/2010/main" val="2100319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3/5/2020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3/5/2020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3/5/2020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3/5/2020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3/5/2020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3/5/2020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3/5/2020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3/5/2020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3/5/2020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3/5/2020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eblex.md/item/view/id/65a55d1e53cb2d9ecc2985e58be1cd6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err="1" smtClean="0">
                <a:solidFill>
                  <a:srgbClr val="FF0000"/>
                </a:solidFill>
                <a:effectLst>
                  <a:outerShdw blurRad="38100" dist="38100" dir="2700000" algn="tl">
                    <a:srgbClr val="000000">
                      <a:alpha val="43137"/>
                    </a:srgbClr>
                  </a:outerShdw>
                </a:effectLst>
                <a:latin typeface="+mn-lt"/>
              </a:rPr>
              <a:t>Procedurile</a:t>
            </a:r>
            <a:r>
              <a:rPr lang="en-US" sz="4400" b="1" dirty="0" smtClean="0">
                <a:solidFill>
                  <a:srgbClr val="FF0000"/>
                </a:solidFill>
                <a:effectLst>
                  <a:outerShdw blurRad="38100" dist="38100" dir="2700000" algn="tl">
                    <a:srgbClr val="000000">
                      <a:alpha val="43137"/>
                    </a:srgbClr>
                  </a:outerShdw>
                </a:effectLst>
                <a:latin typeface="+mn-lt"/>
              </a:rPr>
              <a:t> de </a:t>
            </a:r>
            <a:r>
              <a:rPr lang="en-US" sz="4400" b="1" dirty="0" err="1" smtClean="0">
                <a:solidFill>
                  <a:srgbClr val="FF0000"/>
                </a:solidFill>
                <a:effectLst>
                  <a:outerShdw blurRad="38100" dist="38100" dir="2700000" algn="tl">
                    <a:srgbClr val="000000">
                      <a:alpha val="43137"/>
                    </a:srgbClr>
                  </a:outerShdw>
                </a:effectLst>
                <a:latin typeface="+mn-lt"/>
              </a:rPr>
              <a:t>examinare</a:t>
            </a:r>
            <a:r>
              <a:rPr lang="en-US" sz="4400" b="1" dirty="0" smtClean="0">
                <a:solidFill>
                  <a:srgbClr val="FF0000"/>
                </a:solidFill>
                <a:effectLst>
                  <a:outerShdw blurRad="38100" dist="38100" dir="2700000" algn="tl">
                    <a:srgbClr val="000000">
                      <a:alpha val="43137"/>
                    </a:srgbClr>
                  </a:outerShdw>
                </a:effectLst>
                <a:latin typeface="+mn-lt"/>
              </a:rPr>
              <a:t> a </a:t>
            </a:r>
            <a:r>
              <a:rPr lang="en-US" sz="4400" b="1" dirty="0" err="1" smtClean="0">
                <a:solidFill>
                  <a:srgbClr val="FF0000"/>
                </a:solidFill>
                <a:effectLst>
                  <a:outerShdw blurRad="38100" dist="38100" dir="2700000" algn="tl">
                    <a:srgbClr val="000000">
                      <a:alpha val="43137"/>
                    </a:srgbClr>
                  </a:outerShdw>
                </a:effectLst>
                <a:latin typeface="+mn-lt"/>
              </a:rPr>
              <a:t>dezv</a:t>
            </a:r>
            <a:r>
              <a:rPr lang="ro-RO" sz="4400" b="1" dirty="0" err="1" smtClean="0">
                <a:solidFill>
                  <a:srgbClr val="FF0000"/>
                </a:solidFill>
                <a:effectLst>
                  <a:outerShdw blurRad="38100" dist="38100" dir="2700000" algn="tl">
                    <a:srgbClr val="000000">
                      <a:alpha val="43137"/>
                    </a:srgbClr>
                  </a:outerShdw>
                </a:effectLst>
                <a:latin typeface="+mn-lt"/>
              </a:rPr>
              <a:t>ăluirilor</a:t>
            </a:r>
            <a:r>
              <a:rPr lang="ro-RO" sz="4400" b="1" dirty="0" smtClean="0">
                <a:solidFill>
                  <a:srgbClr val="FF0000"/>
                </a:solidFill>
                <a:effectLst>
                  <a:outerShdw blurRad="38100" dist="38100" dir="2700000" algn="tl">
                    <a:srgbClr val="000000">
                      <a:alpha val="43137"/>
                    </a:srgbClr>
                  </a:outerShdw>
                </a:effectLst>
                <a:latin typeface="+mn-lt"/>
              </a:rPr>
              <a:t> practicilor ilegale</a:t>
            </a:r>
            <a:endParaRPr lang="ru-RU" sz="4400" b="1" dirty="0">
              <a:solidFill>
                <a:srgbClr val="FF0000"/>
              </a:solidFill>
              <a:effectLst>
                <a:outerShdw blurRad="38100" dist="38100" dir="2700000" algn="tl">
                  <a:srgbClr val="000000">
                    <a:alpha val="43137"/>
                  </a:srgbClr>
                </a:outerShdw>
              </a:effectLst>
              <a:latin typeface="+mn-lt"/>
            </a:endParaRPr>
          </a:p>
        </p:txBody>
      </p:sp>
      <p:sp>
        <p:nvSpPr>
          <p:cNvPr id="3" name="Subtitle 2"/>
          <p:cNvSpPr>
            <a:spLocks noGrp="1"/>
          </p:cNvSpPr>
          <p:nvPr>
            <p:ph type="subTitle" idx="1"/>
          </p:nvPr>
        </p:nvSpPr>
        <p:spPr/>
        <p:txBody>
          <a:bodyPr/>
          <a:lstStyle/>
          <a:p>
            <a:endParaRPr lang="ru-RU"/>
          </a:p>
        </p:txBody>
      </p:sp>
      <p:pic>
        <p:nvPicPr>
          <p:cNvPr id="4" name="Picture 3"/>
          <p:cNvPicPr>
            <a:picLocks noChangeAspect="1"/>
          </p:cNvPicPr>
          <p:nvPr/>
        </p:nvPicPr>
        <p:blipFill>
          <a:blip r:embed="rId3"/>
          <a:stretch>
            <a:fillRect/>
          </a:stretch>
        </p:blipFill>
        <p:spPr>
          <a:xfrm>
            <a:off x="3906781" y="3956279"/>
            <a:ext cx="3442632" cy="1936481"/>
          </a:xfrm>
          <a:prstGeom prst="rect">
            <a:avLst/>
          </a:prstGeom>
        </p:spPr>
      </p:pic>
    </p:spTree>
    <p:extLst>
      <p:ext uri="{BB962C8B-B14F-4D97-AF65-F5344CB8AC3E}">
        <p14:creationId xmlns:p14="http://schemas.microsoft.com/office/powerpoint/2010/main" val="27665637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4988" y="219270"/>
            <a:ext cx="9601200" cy="788437"/>
          </a:xfrm>
        </p:spPr>
        <p:txBody>
          <a:bodyPr>
            <a:normAutofit/>
          </a:bodyPr>
          <a:lstStyle/>
          <a:p>
            <a:r>
              <a:rPr lang="ro-RO" sz="3600" b="1" dirty="0">
                <a:solidFill>
                  <a:srgbClr val="FF0000"/>
                </a:solidFill>
                <a:latin typeface="Arial" panose="020B0604020202020204" pitchFamily="34" charset="0"/>
                <a:cs typeface="Arial" panose="020B0604020202020204" pitchFamily="34" charset="0"/>
              </a:rPr>
              <a:t>FORMULARUL DEZVĂLUIRILOR</a:t>
            </a:r>
            <a:endParaRPr lang="ru-RU"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71600" y="1082351"/>
            <a:ext cx="10636898" cy="5654351"/>
          </a:xfrm>
        </p:spPr>
        <p:txBody>
          <a:bodyPr>
            <a:normAutofit lnSpcReduction="10000"/>
          </a:bodyPr>
          <a:lstStyle/>
          <a:p>
            <a:pPr lvl="0">
              <a:lnSpc>
                <a:spcPct val="90000"/>
              </a:lnSpc>
              <a:spcAft>
                <a:spcPts val="0"/>
              </a:spcAft>
              <a:buClr>
                <a:srgbClr val="FF0000"/>
              </a:buClr>
              <a:buFont typeface="Wingdings" panose="05000000000000000000" pitchFamily="2" charset="2"/>
              <a:buChar char="§"/>
            </a:pPr>
            <a:r>
              <a:rPr lang="ro-MD" sz="2800" dirty="0" smtClean="0">
                <a:solidFill>
                  <a:prstClr val="black"/>
                </a:solidFill>
                <a:latin typeface="Arial" panose="020B0604020202020204" pitchFamily="34" charset="0"/>
                <a:cs typeface="Arial" panose="020B0604020202020204" pitchFamily="34" charset="0"/>
              </a:rPr>
              <a:t>se </a:t>
            </a:r>
            <a:r>
              <a:rPr lang="ro-MD" sz="2800" dirty="0">
                <a:solidFill>
                  <a:prstClr val="black"/>
                </a:solidFill>
                <a:latin typeface="Arial" panose="020B0604020202020204" pitchFamily="34" charset="0"/>
                <a:cs typeface="Arial" panose="020B0604020202020204" pitchFamily="34" charset="0"/>
              </a:rPr>
              <a:t>completează de angajat fie de către persoana care recepționează dezvăluirea </a:t>
            </a:r>
            <a:endParaRPr lang="ro-MD" sz="2800" dirty="0" smtClean="0">
              <a:solidFill>
                <a:prstClr val="black"/>
              </a:solidFill>
              <a:latin typeface="Arial" panose="020B0604020202020204" pitchFamily="34" charset="0"/>
              <a:cs typeface="Arial" panose="020B0604020202020204" pitchFamily="34" charset="0"/>
            </a:endParaRPr>
          </a:p>
          <a:p>
            <a:pPr lvl="0">
              <a:lnSpc>
                <a:spcPct val="90000"/>
              </a:lnSpc>
              <a:spcAft>
                <a:spcPts val="0"/>
              </a:spcAft>
              <a:buClr>
                <a:srgbClr val="FF0000"/>
              </a:buClr>
              <a:buFont typeface="Wingdings" panose="05000000000000000000" pitchFamily="2" charset="2"/>
              <a:buChar char="§"/>
            </a:pPr>
            <a:r>
              <a:rPr lang="ro-MD" sz="2800" dirty="0">
                <a:solidFill>
                  <a:prstClr val="black"/>
                </a:solidFill>
                <a:latin typeface="Arial" panose="020B0604020202020204" pitchFamily="34" charset="0"/>
                <a:cs typeface="Arial" panose="020B0604020202020204" pitchFamily="34" charset="0"/>
              </a:rPr>
              <a:t>C</a:t>
            </a:r>
            <a:r>
              <a:rPr lang="ro-MD" sz="2800" dirty="0" smtClean="0">
                <a:solidFill>
                  <a:prstClr val="black"/>
                </a:solidFill>
                <a:latin typeface="Arial" panose="020B0604020202020204" pitchFamily="34" charset="0"/>
                <a:cs typeface="Arial" panose="020B0604020202020204" pitchFamily="34" charset="0"/>
              </a:rPr>
              <a:t>onține </a:t>
            </a:r>
            <a:r>
              <a:rPr lang="ro-MD" sz="2800" dirty="0">
                <a:solidFill>
                  <a:prstClr val="black"/>
                </a:solidFill>
                <a:latin typeface="Arial" panose="020B0604020202020204" pitchFamily="34" charset="0"/>
                <a:cs typeface="Arial" panose="020B0604020202020204" pitchFamily="34" charset="0"/>
              </a:rPr>
              <a:t>informații privind:</a:t>
            </a:r>
          </a:p>
          <a:p>
            <a:pPr lvl="0">
              <a:lnSpc>
                <a:spcPct val="90000"/>
              </a:lnSpc>
              <a:spcAft>
                <a:spcPts val="0"/>
              </a:spcAft>
              <a:buClr>
                <a:srgbClr val="FF0000"/>
              </a:buClr>
              <a:buFont typeface="Wingdings" panose="05000000000000000000" pitchFamily="2" charset="2"/>
              <a:buChar char="§"/>
            </a:pPr>
            <a:endParaRPr lang="ro-MD" sz="2800" dirty="0">
              <a:solidFill>
                <a:prstClr val="black"/>
              </a:solidFill>
              <a:latin typeface="Arial" panose="020B0604020202020204" pitchFamily="34" charset="0"/>
              <a:cs typeface="Arial" panose="020B0604020202020204" pitchFamily="34" charset="0"/>
            </a:endParaRPr>
          </a:p>
          <a:p>
            <a:pPr lvl="1" indent="-457200">
              <a:lnSpc>
                <a:spcPct val="90000"/>
              </a:lnSpc>
              <a:spcAft>
                <a:spcPts val="0"/>
              </a:spcAft>
              <a:buClr>
                <a:srgbClr val="FF0000"/>
              </a:buClr>
              <a:buFont typeface="Wingdings" panose="05000000000000000000" pitchFamily="2" charset="2"/>
              <a:buChar char="§"/>
            </a:pPr>
            <a:r>
              <a:rPr lang="ro-MD" sz="2800" i="0" dirty="0" smtClean="0">
                <a:solidFill>
                  <a:prstClr val="black"/>
                </a:solidFill>
                <a:latin typeface="Arial" panose="020B0604020202020204" pitchFamily="34" charset="0"/>
                <a:cs typeface="Arial" panose="020B0604020202020204" pitchFamily="34" charset="0"/>
              </a:rPr>
              <a:t>locul </a:t>
            </a:r>
            <a:r>
              <a:rPr lang="ro-MD" sz="2800" i="0" dirty="0">
                <a:solidFill>
                  <a:prstClr val="black"/>
                </a:solidFill>
                <a:latin typeface="Arial" panose="020B0604020202020204" pitchFamily="34" charset="0"/>
                <a:cs typeface="Arial" panose="020B0604020202020204" pitchFamily="34" charset="0"/>
              </a:rPr>
              <a:t>de muncă, subdiviziunea în care activează, funcția ocupată;</a:t>
            </a:r>
          </a:p>
          <a:p>
            <a:pPr lvl="1" indent="-457200">
              <a:lnSpc>
                <a:spcPct val="90000"/>
              </a:lnSpc>
              <a:spcAft>
                <a:spcPts val="0"/>
              </a:spcAft>
              <a:buClr>
                <a:srgbClr val="FF0000"/>
              </a:buClr>
              <a:buFont typeface="Wingdings" panose="05000000000000000000" pitchFamily="2" charset="2"/>
              <a:buChar char="§"/>
            </a:pPr>
            <a:r>
              <a:rPr lang="ro-MD" sz="2800" i="0" dirty="0" smtClean="0">
                <a:solidFill>
                  <a:prstClr val="black"/>
                </a:solidFill>
                <a:latin typeface="Arial" panose="020B0604020202020204" pitchFamily="34" charset="0"/>
                <a:cs typeface="Arial" panose="020B0604020202020204" pitchFamily="34" charset="0"/>
              </a:rPr>
              <a:t>relația </a:t>
            </a:r>
            <a:r>
              <a:rPr lang="ro-MD" sz="2800" i="0" dirty="0">
                <a:solidFill>
                  <a:prstClr val="black"/>
                </a:solidFill>
                <a:latin typeface="Arial" panose="020B0604020202020204" pitchFamily="34" charset="0"/>
                <a:cs typeface="Arial" panose="020B0604020202020204" pitchFamily="34" charset="0"/>
              </a:rPr>
              <a:t>cu angajatorul (contract individual de muncă sau raporturi juridice contractuale, civile);</a:t>
            </a:r>
          </a:p>
          <a:p>
            <a:pPr lvl="1" indent="-457200">
              <a:lnSpc>
                <a:spcPct val="90000"/>
              </a:lnSpc>
              <a:spcAft>
                <a:spcPts val="0"/>
              </a:spcAft>
              <a:buClr>
                <a:srgbClr val="FF0000"/>
              </a:buClr>
              <a:buFont typeface="Wingdings" panose="05000000000000000000" pitchFamily="2" charset="2"/>
              <a:buChar char="§"/>
            </a:pPr>
            <a:r>
              <a:rPr lang="ro-MD" sz="2800" i="0" dirty="0" smtClean="0">
                <a:solidFill>
                  <a:prstClr val="black"/>
                </a:solidFill>
                <a:latin typeface="Arial" panose="020B0604020202020204" pitchFamily="34" charset="0"/>
                <a:cs typeface="Arial" panose="020B0604020202020204" pitchFamily="34" charset="0"/>
              </a:rPr>
              <a:t>descrierea </a:t>
            </a:r>
            <a:r>
              <a:rPr lang="ro-MD" sz="2800" i="0" dirty="0">
                <a:solidFill>
                  <a:prstClr val="black"/>
                </a:solidFill>
                <a:latin typeface="Arial" panose="020B0604020202020204" pitchFamily="34" charset="0"/>
                <a:cs typeface="Arial" panose="020B0604020202020204" pitchFamily="34" charset="0"/>
              </a:rPr>
              <a:t>practicii ilegale dezvăluite;</a:t>
            </a:r>
          </a:p>
          <a:p>
            <a:pPr lvl="1" indent="-457200">
              <a:lnSpc>
                <a:spcPct val="90000"/>
              </a:lnSpc>
              <a:spcAft>
                <a:spcPts val="0"/>
              </a:spcAft>
              <a:buClr>
                <a:srgbClr val="FF0000"/>
              </a:buClr>
              <a:buFont typeface="Wingdings" panose="05000000000000000000" pitchFamily="2" charset="2"/>
              <a:buChar char="§"/>
            </a:pPr>
            <a:r>
              <a:rPr lang="ro-MD" sz="2800" i="0" dirty="0" smtClean="0">
                <a:solidFill>
                  <a:prstClr val="black"/>
                </a:solidFill>
                <a:latin typeface="Arial" panose="020B0604020202020204" pitchFamily="34" charset="0"/>
                <a:cs typeface="Arial" panose="020B0604020202020204" pitchFamily="34" charset="0"/>
              </a:rPr>
              <a:t>amenințarea/prejudicierea </a:t>
            </a:r>
            <a:r>
              <a:rPr lang="ro-MD" sz="2800" i="0" dirty="0">
                <a:solidFill>
                  <a:prstClr val="black"/>
                </a:solidFill>
                <a:latin typeface="Arial" panose="020B0604020202020204" pitchFamily="34" charset="0"/>
                <a:cs typeface="Arial" panose="020B0604020202020204" pitchFamily="34" charset="0"/>
              </a:rPr>
              <a:t>interesului public prin practica ilegală (în ce constă aceasta);</a:t>
            </a:r>
          </a:p>
          <a:p>
            <a:pPr lvl="1" indent="-457200">
              <a:lnSpc>
                <a:spcPct val="90000"/>
              </a:lnSpc>
              <a:spcAft>
                <a:spcPts val="0"/>
              </a:spcAft>
              <a:buClr>
                <a:srgbClr val="FF0000"/>
              </a:buClr>
              <a:buFont typeface="Wingdings" panose="05000000000000000000" pitchFamily="2" charset="2"/>
              <a:buChar char="§"/>
            </a:pPr>
            <a:r>
              <a:rPr lang="ro-MD" sz="2800" i="0" dirty="0" smtClean="0">
                <a:solidFill>
                  <a:prstClr val="black"/>
                </a:solidFill>
                <a:latin typeface="Arial" panose="020B0604020202020204" pitchFamily="34" charset="0"/>
                <a:cs typeface="Arial" panose="020B0604020202020204" pitchFamily="34" charset="0"/>
              </a:rPr>
              <a:t>prezentarea </a:t>
            </a:r>
            <a:r>
              <a:rPr lang="ro-MD" sz="2800" i="0" dirty="0">
                <a:solidFill>
                  <a:prstClr val="black"/>
                </a:solidFill>
                <a:latin typeface="Arial" panose="020B0604020202020204" pitchFamily="34" charset="0"/>
                <a:cs typeface="Arial" panose="020B0604020202020204" pitchFamily="34" charset="0"/>
              </a:rPr>
              <a:t>probelor/informațiilor care confirmă practica ilegală dezvăluită sau indicarea modalităților de verificare a informației dezvăluite;</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8063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4927" y="265923"/>
            <a:ext cx="9601200" cy="704461"/>
          </a:xfrm>
        </p:spPr>
        <p:txBody>
          <a:bodyPr>
            <a:normAutofit/>
          </a:bodyPr>
          <a:lstStyle/>
          <a:p>
            <a:r>
              <a:rPr lang="ro-RO" sz="3600" b="1" dirty="0">
                <a:solidFill>
                  <a:srgbClr val="FF0000"/>
                </a:solidFill>
                <a:latin typeface="Arial" panose="020B0604020202020204" pitchFamily="34" charset="0"/>
                <a:cs typeface="Arial" panose="020B0604020202020204" pitchFamily="34" charset="0"/>
              </a:rPr>
              <a:t>REGISTRUL DEZVĂLUIRILOR</a:t>
            </a:r>
            <a:endParaRPr lang="ru-RU"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93103" y="1156996"/>
            <a:ext cx="11178074" cy="5701004"/>
          </a:xfrm>
        </p:spPr>
        <p:txBody>
          <a:bodyPr>
            <a:normAutofit fontScale="62500" lnSpcReduction="20000"/>
          </a:bodyPr>
          <a:lstStyle/>
          <a:p>
            <a:pPr lvl="0" algn="just">
              <a:lnSpc>
                <a:spcPct val="107000"/>
              </a:lnSpc>
              <a:spcBef>
                <a:spcPts val="0"/>
              </a:spcBef>
              <a:spcAft>
                <a:spcPts val="0"/>
              </a:spcAft>
              <a:buClr>
                <a:srgbClr val="FF0000"/>
              </a:buClr>
              <a:buFont typeface="Wingdings" panose="05000000000000000000" pitchFamily="2" charset="2"/>
              <a:buChar char="§"/>
              <a:tabLst>
                <a:tab pos="628650" algn="l"/>
              </a:tabLst>
            </a:pPr>
            <a:r>
              <a:rPr lang="ro-MD" sz="3500" dirty="0">
                <a:solidFill>
                  <a:prstClr val="black"/>
                </a:solidFill>
                <a:latin typeface="Arial" panose="020B0604020202020204" pitchFamily="34" charset="0"/>
                <a:ea typeface="Times New Roman" panose="02020603050405020304" pitchFamily="18" charset="0"/>
                <a:cs typeface="Arial" panose="020B0604020202020204" pitchFamily="34" charset="0"/>
              </a:rPr>
              <a:t>numărul şi data de înregistrare a dezvăluirii practicii ilegale;</a:t>
            </a:r>
          </a:p>
          <a:p>
            <a:pPr lvl="0" algn="just">
              <a:lnSpc>
                <a:spcPct val="107000"/>
              </a:lnSpc>
              <a:spcBef>
                <a:spcPts val="0"/>
              </a:spcBef>
              <a:spcAft>
                <a:spcPts val="0"/>
              </a:spcAft>
              <a:buClr>
                <a:srgbClr val="FF0000"/>
              </a:buClr>
              <a:buFont typeface="Wingdings" panose="05000000000000000000" pitchFamily="2" charset="2"/>
              <a:buChar char="§"/>
              <a:tabLst>
                <a:tab pos="628650" algn="l"/>
              </a:tabLst>
            </a:pPr>
            <a:endParaRPr lang="ru-RU" sz="35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Bef>
                <a:spcPts val="0"/>
              </a:spcBef>
              <a:spcAft>
                <a:spcPts val="0"/>
              </a:spcAft>
              <a:buClr>
                <a:srgbClr val="FF0000"/>
              </a:buClr>
              <a:buFont typeface="Wingdings" panose="05000000000000000000" pitchFamily="2" charset="2"/>
              <a:buChar char="§"/>
              <a:tabLst>
                <a:tab pos="628650" algn="l"/>
              </a:tabLst>
            </a:pPr>
            <a:r>
              <a:rPr lang="ro-MD" sz="3500" dirty="0">
                <a:solidFill>
                  <a:prstClr val="black"/>
                </a:solidFill>
                <a:latin typeface="Arial" panose="020B0604020202020204" pitchFamily="34" charset="0"/>
                <a:ea typeface="Times New Roman" panose="02020603050405020304" pitchFamily="18" charset="0"/>
                <a:cs typeface="Arial" panose="020B0604020202020204" pitchFamily="34" charset="0"/>
              </a:rPr>
              <a:t>descrierea practicii ilegale </a:t>
            </a:r>
            <a:r>
              <a:rPr lang="ro-MD" sz="3500" b="1" dirty="0">
                <a:solidFill>
                  <a:srgbClr val="FF0000"/>
                </a:solidFill>
                <a:latin typeface="Arial" panose="020B0604020202020204" pitchFamily="34" charset="0"/>
                <a:ea typeface="Times New Roman" panose="02020603050405020304" pitchFamily="18" charset="0"/>
                <a:cs typeface="Arial" panose="020B0604020202020204" pitchFamily="34" charset="0"/>
              </a:rPr>
              <a:t>și a prejudicierii interesului public</a:t>
            </a:r>
            <a:r>
              <a:rPr lang="ro-MD" sz="3500" dirty="0">
                <a:solidFill>
                  <a:prstClr val="black"/>
                </a:solidFill>
                <a:latin typeface="Arial" panose="020B0604020202020204" pitchFamily="34" charset="0"/>
                <a:ea typeface="Times New Roman" panose="02020603050405020304" pitchFamily="18" charset="0"/>
                <a:cs typeface="Arial" panose="020B0604020202020204" pitchFamily="34" charset="0"/>
              </a:rPr>
              <a:t>;</a:t>
            </a:r>
          </a:p>
          <a:p>
            <a:pPr lvl="0" algn="just">
              <a:lnSpc>
                <a:spcPct val="107000"/>
              </a:lnSpc>
              <a:spcBef>
                <a:spcPts val="0"/>
              </a:spcBef>
              <a:spcAft>
                <a:spcPts val="0"/>
              </a:spcAft>
              <a:buClr>
                <a:srgbClr val="FF0000"/>
              </a:buClr>
              <a:buFont typeface="Wingdings" panose="05000000000000000000" pitchFamily="2" charset="2"/>
              <a:buChar char="§"/>
              <a:tabLst>
                <a:tab pos="628650" algn="l"/>
              </a:tabLst>
            </a:pPr>
            <a:endParaRPr lang="ru-RU" sz="35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Bef>
                <a:spcPts val="0"/>
              </a:spcBef>
              <a:spcAft>
                <a:spcPts val="0"/>
              </a:spcAft>
              <a:buClr>
                <a:srgbClr val="FF0000"/>
              </a:buClr>
              <a:buFont typeface="Wingdings" panose="05000000000000000000" pitchFamily="2" charset="2"/>
              <a:buChar char="§"/>
              <a:tabLst>
                <a:tab pos="628650" algn="l"/>
              </a:tabLst>
            </a:pPr>
            <a:r>
              <a:rPr lang="ro-MD" sz="3500" dirty="0">
                <a:solidFill>
                  <a:prstClr val="black"/>
                </a:solidFill>
                <a:latin typeface="Arial" panose="020B0604020202020204" pitchFamily="34" charset="0"/>
                <a:ea typeface="Times New Roman" panose="02020603050405020304" pitchFamily="18" charset="0"/>
                <a:cs typeface="Arial" panose="020B0604020202020204" pitchFamily="34" charset="0"/>
              </a:rPr>
              <a:t>denumirea entității publice/private în privința căreia se face dezvăluirea;</a:t>
            </a:r>
          </a:p>
          <a:p>
            <a:pPr lvl="0" algn="just">
              <a:lnSpc>
                <a:spcPct val="107000"/>
              </a:lnSpc>
              <a:spcBef>
                <a:spcPts val="0"/>
              </a:spcBef>
              <a:spcAft>
                <a:spcPts val="0"/>
              </a:spcAft>
              <a:buClr>
                <a:srgbClr val="FF0000"/>
              </a:buClr>
              <a:buFont typeface="Wingdings" panose="05000000000000000000" pitchFamily="2" charset="2"/>
              <a:buChar char="§"/>
              <a:tabLst>
                <a:tab pos="628650" algn="l"/>
              </a:tabLst>
            </a:pPr>
            <a:endParaRPr lang="ru-RU" sz="35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R="0" lvl="0" algn="just">
              <a:lnSpc>
                <a:spcPct val="107000"/>
              </a:lnSpc>
              <a:spcBef>
                <a:spcPts val="0"/>
              </a:spcBef>
              <a:spcAft>
                <a:spcPts val="0"/>
              </a:spcAft>
              <a:buClr>
                <a:srgbClr val="FF0000"/>
              </a:buClr>
              <a:buFont typeface="Wingdings" panose="05000000000000000000" pitchFamily="2" charset="2"/>
              <a:buChar char="§"/>
              <a:tabLst>
                <a:tab pos="628650" algn="l"/>
              </a:tabLst>
            </a:pPr>
            <a:r>
              <a:rPr lang="ro-MD" sz="3500" dirty="0">
                <a:solidFill>
                  <a:prstClr val="black"/>
                </a:solidFill>
                <a:latin typeface="Arial" panose="020B0604020202020204" pitchFamily="34" charset="0"/>
                <a:ea typeface="Times New Roman" panose="02020603050405020304" pitchFamily="18" charset="0"/>
                <a:cs typeface="Arial" panose="020B0604020202020204" pitchFamily="34" charset="0"/>
              </a:rPr>
              <a:t>dacă angajatul a menționat că în privința sa se întreprind măsuri de răzbunare (prin acțiuni, omisiuni sau amenințări) din partea angajatorului sau a unei alte persoane din cadrul entității publice sau private în care </a:t>
            </a:r>
            <a:r>
              <a:rPr lang="ro-MD" sz="35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activează: </a:t>
            </a:r>
            <a:r>
              <a:rPr lang="ro-MD" sz="3500" i="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măsurile </a:t>
            </a:r>
            <a:r>
              <a:rPr lang="ro-MD" sz="3500" i="0" dirty="0">
                <a:solidFill>
                  <a:prstClr val="black"/>
                </a:solidFill>
                <a:latin typeface="Arial" panose="020B0604020202020204" pitchFamily="34" charset="0"/>
                <a:ea typeface="Times New Roman" panose="02020603050405020304" pitchFamily="18" charset="0"/>
                <a:cs typeface="Arial" panose="020B0604020202020204" pitchFamily="34" charset="0"/>
              </a:rPr>
              <a:t>de </a:t>
            </a:r>
            <a:r>
              <a:rPr lang="ro-MD" sz="3500" i="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răzbunare; numele </a:t>
            </a:r>
            <a:r>
              <a:rPr lang="ro-MD" sz="3500" i="0" dirty="0">
                <a:solidFill>
                  <a:prstClr val="black"/>
                </a:solidFill>
                <a:latin typeface="Arial" panose="020B0604020202020204" pitchFamily="34" charset="0"/>
                <a:ea typeface="Times New Roman" panose="02020603050405020304" pitchFamily="18" charset="0"/>
                <a:cs typeface="Arial" panose="020B0604020202020204" pitchFamily="34" charset="0"/>
              </a:rPr>
              <a:t>persoanelor care întreprind măsuri de răzbunare</a:t>
            </a:r>
            <a:r>
              <a:rPr lang="ro-MD" sz="3500" i="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ro-MD" sz="3500" dirty="0">
                <a:solidFill>
                  <a:srgbClr val="000000"/>
                </a:solidFill>
                <a:latin typeface="Arial" panose="020B0604020202020204" pitchFamily="34" charset="0"/>
                <a:ea typeface="Times New Roman" panose="02020603050405020304" pitchFamily="18" charset="0"/>
                <a:cs typeface="Arial" panose="020B0604020202020204" pitchFamily="34" charset="0"/>
              </a:rPr>
              <a:t> este sau nu recunoscut angajatul care depune dezvăluirea practicilor ilegale în calitate de avertizor de integritate;­</a:t>
            </a:r>
          </a:p>
          <a:p>
            <a:pPr marR="0" lvl="0" algn="just">
              <a:lnSpc>
                <a:spcPct val="107000"/>
              </a:lnSpc>
              <a:spcBef>
                <a:spcPts val="0"/>
              </a:spcBef>
              <a:spcAft>
                <a:spcPts val="0"/>
              </a:spcAft>
              <a:buClr>
                <a:srgbClr val="FF0000"/>
              </a:buClr>
              <a:buFont typeface="Wingdings" panose="05000000000000000000" pitchFamily="2" charset="2"/>
              <a:buChar char="§"/>
              <a:tabLst>
                <a:tab pos="628650" algn="l"/>
              </a:tabLst>
            </a:pPr>
            <a:endParaRPr lang="ru-RU" sz="3500" dirty="0">
              <a:latin typeface="Arial" panose="020B0604020202020204" pitchFamily="34" charset="0"/>
              <a:ea typeface="Calibri" panose="020F0502020204030204" pitchFamily="34" charset="0"/>
              <a:cs typeface="Arial" panose="020B0604020202020204" pitchFamily="34" charset="0"/>
            </a:endParaRPr>
          </a:p>
          <a:p>
            <a:pPr marR="0" lvl="0" algn="just">
              <a:lnSpc>
                <a:spcPct val="107000"/>
              </a:lnSpc>
              <a:spcBef>
                <a:spcPts val="0"/>
              </a:spcBef>
              <a:spcAft>
                <a:spcPts val="0"/>
              </a:spcAft>
              <a:buClr>
                <a:srgbClr val="FF0000"/>
              </a:buClr>
              <a:buFont typeface="Wingdings" panose="05000000000000000000" pitchFamily="2" charset="2"/>
              <a:buChar char="§"/>
              <a:tabLst>
                <a:tab pos="628650" algn="l"/>
              </a:tabLst>
            </a:pPr>
            <a:r>
              <a:rPr lang="ro-MD" sz="3500" dirty="0">
                <a:solidFill>
                  <a:srgbClr val="000000"/>
                </a:solidFill>
                <a:latin typeface="Arial" panose="020B0604020202020204" pitchFamily="34" charset="0"/>
                <a:ea typeface="Times New Roman" panose="02020603050405020304" pitchFamily="18" charset="0"/>
                <a:cs typeface="Arial" panose="020B0604020202020204" pitchFamily="34" charset="0"/>
              </a:rPr>
              <a:t>a solicitat sau nu angajatul aplicarea măsurilor de protecție a avertizorilor de integritate;</a:t>
            </a:r>
          </a:p>
          <a:p>
            <a:pPr marR="0" lvl="0" algn="just">
              <a:lnSpc>
                <a:spcPct val="107000"/>
              </a:lnSpc>
              <a:spcBef>
                <a:spcPts val="0"/>
              </a:spcBef>
              <a:spcAft>
                <a:spcPts val="0"/>
              </a:spcAft>
              <a:buClr>
                <a:srgbClr val="FF0000"/>
              </a:buClr>
              <a:buFont typeface="Wingdings" panose="05000000000000000000" pitchFamily="2" charset="2"/>
              <a:buChar char="§"/>
              <a:tabLst>
                <a:tab pos="628650" algn="l"/>
              </a:tabLst>
            </a:pPr>
            <a:endParaRPr lang="ru-RU" sz="3500" dirty="0">
              <a:latin typeface="Arial" panose="020B0604020202020204" pitchFamily="34" charset="0"/>
              <a:ea typeface="Calibri" panose="020F0502020204030204" pitchFamily="34" charset="0"/>
              <a:cs typeface="Arial" panose="020B0604020202020204" pitchFamily="34" charset="0"/>
            </a:endParaRPr>
          </a:p>
          <a:p>
            <a:pPr marR="0" lvl="0" algn="just">
              <a:lnSpc>
                <a:spcPct val="107000"/>
              </a:lnSpc>
              <a:spcBef>
                <a:spcPts val="0"/>
              </a:spcBef>
              <a:spcAft>
                <a:spcPts val="0"/>
              </a:spcAft>
              <a:buClr>
                <a:srgbClr val="FF0000"/>
              </a:buClr>
              <a:buFont typeface="Wingdings" panose="05000000000000000000" pitchFamily="2" charset="2"/>
              <a:buChar char="§"/>
              <a:tabLst>
                <a:tab pos="628650" algn="l"/>
              </a:tabLst>
            </a:pPr>
            <a:r>
              <a:rPr lang="ro-MD" sz="3500" dirty="0">
                <a:solidFill>
                  <a:srgbClr val="000000"/>
                </a:solidFill>
                <a:latin typeface="Arial" panose="020B0604020202020204" pitchFamily="34" charset="0"/>
                <a:ea typeface="Times New Roman" panose="02020603050405020304" pitchFamily="18" charset="0"/>
                <a:cs typeface="Arial" panose="020B0604020202020204" pitchFamily="34" charset="0"/>
              </a:rPr>
              <a:t>măsurile solicitate şi data solicitării;</a:t>
            </a:r>
          </a:p>
          <a:p>
            <a:pPr marR="0" lvl="0" algn="just">
              <a:lnSpc>
                <a:spcPct val="107000"/>
              </a:lnSpc>
              <a:spcBef>
                <a:spcPts val="0"/>
              </a:spcBef>
              <a:spcAft>
                <a:spcPts val="0"/>
              </a:spcAft>
              <a:buClr>
                <a:srgbClr val="FF0000"/>
              </a:buClr>
              <a:buFont typeface="Wingdings" panose="05000000000000000000" pitchFamily="2" charset="2"/>
              <a:buChar char="§"/>
              <a:tabLst>
                <a:tab pos="628650" algn="l"/>
              </a:tabLst>
            </a:pPr>
            <a:endParaRPr lang="ru-RU" sz="3500" dirty="0">
              <a:latin typeface="Arial" panose="020B0604020202020204" pitchFamily="34" charset="0"/>
              <a:ea typeface="Calibri" panose="020F0502020204030204" pitchFamily="34" charset="0"/>
              <a:cs typeface="Arial" panose="020B0604020202020204" pitchFamily="34" charset="0"/>
            </a:endParaRPr>
          </a:p>
          <a:p>
            <a:pPr marR="0" lvl="0" algn="just">
              <a:lnSpc>
                <a:spcPct val="107000"/>
              </a:lnSpc>
              <a:spcBef>
                <a:spcPts val="0"/>
              </a:spcBef>
              <a:spcAft>
                <a:spcPts val="0"/>
              </a:spcAft>
              <a:buClr>
                <a:srgbClr val="FF0000"/>
              </a:buClr>
              <a:buFont typeface="Wingdings" panose="05000000000000000000" pitchFamily="2" charset="2"/>
              <a:buChar char="§"/>
              <a:tabLst>
                <a:tab pos="628650" algn="l"/>
              </a:tabLst>
            </a:pPr>
            <a:r>
              <a:rPr lang="ro-MD" sz="3500" dirty="0">
                <a:solidFill>
                  <a:srgbClr val="000000"/>
                </a:solidFill>
                <a:latin typeface="Arial" panose="020B0604020202020204" pitchFamily="34" charset="0"/>
                <a:ea typeface="Times New Roman" panose="02020603050405020304" pitchFamily="18" charset="0"/>
                <a:cs typeface="Arial" panose="020B0604020202020204" pitchFamily="34" charset="0"/>
              </a:rPr>
              <a:t>măsurile de protecție aplicate avertizorului de integritate, data </a:t>
            </a:r>
            <a:r>
              <a:rPr lang="ro-MD" sz="35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aplicării</a:t>
            </a:r>
            <a:endParaRPr lang="ro-MD" sz="35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228600" lvl="0" indent="-228600" algn="just">
              <a:lnSpc>
                <a:spcPct val="107000"/>
              </a:lnSpc>
              <a:spcBef>
                <a:spcPts val="0"/>
              </a:spcBef>
              <a:spcAft>
                <a:spcPts val="0"/>
              </a:spcAft>
              <a:buFont typeface="Wingdings" panose="05000000000000000000" pitchFamily="2" charset="2"/>
              <a:buChar char="q"/>
              <a:tabLst>
                <a:tab pos="628650" algn="l"/>
              </a:tabLst>
            </a:pPr>
            <a:endParaRPr lang="ru-RU" sz="2600" i="0" dirty="0">
              <a:solidFill>
                <a:prstClr val="black"/>
              </a:solidFill>
              <a:latin typeface="Arial" panose="020B0604020202020204" pitchFamily="34" charset="0"/>
              <a:ea typeface="Calibri" panose="020F050202020403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677593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478278" cy="816429"/>
          </a:xfrm>
        </p:spPr>
        <p:txBody>
          <a:bodyPr>
            <a:normAutofit/>
          </a:bodyPr>
          <a:lstStyle/>
          <a:p>
            <a:r>
              <a:rPr lang="ro-RO" sz="3600" b="1" dirty="0">
                <a:solidFill>
                  <a:srgbClr val="FF0000"/>
                </a:solidFill>
                <a:latin typeface="Arial" panose="020B0604020202020204" pitchFamily="34" charset="0"/>
                <a:cs typeface="Arial" panose="020B0604020202020204" pitchFamily="34" charset="0"/>
              </a:rPr>
              <a:t>REGISTRUL DEZVĂLUIRILOR</a:t>
            </a:r>
            <a:endParaRPr lang="ru-RU"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71600" y="1604865"/>
            <a:ext cx="10664890" cy="5150497"/>
          </a:xfrm>
        </p:spPr>
        <p:txBody>
          <a:bodyPr>
            <a:normAutofit/>
          </a:bodyPr>
          <a:lstStyle/>
          <a:p>
            <a:pPr marL="0" indent="0">
              <a:buNone/>
            </a:pPr>
            <a:r>
              <a:rPr lang="ro-MD" sz="2400" dirty="0">
                <a:solidFill>
                  <a:schemeClr val="tx1"/>
                </a:solidFill>
                <a:latin typeface="Arial" panose="020B0604020202020204" pitchFamily="34" charset="0"/>
                <a:cs typeface="Arial" panose="020B0604020202020204" pitchFamily="34" charset="0"/>
              </a:rPr>
              <a:t>Pentru a fi înregistrată, dezvăluirea trebuie:	</a:t>
            </a:r>
          </a:p>
          <a:p>
            <a:pPr marL="0" indent="0">
              <a:buNone/>
            </a:pPr>
            <a:endParaRPr lang="ro-MD" sz="2400" dirty="0">
              <a:solidFill>
                <a:schemeClr val="tx1"/>
              </a:solidFill>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
            </a:pPr>
            <a:r>
              <a:rPr lang="ro-MD" sz="2400" dirty="0">
                <a:solidFill>
                  <a:schemeClr val="tx1"/>
                </a:solidFill>
                <a:latin typeface="Arial" panose="020B0604020202020204" pitchFamily="34" charset="0"/>
                <a:cs typeface="Arial" panose="020B0604020202020204" pitchFamily="34" charset="0"/>
              </a:rPr>
              <a:t> să fie făcută </a:t>
            </a:r>
            <a:r>
              <a:rPr lang="ro-MD" sz="2400" dirty="0">
                <a:solidFill>
                  <a:srgbClr val="FF0000"/>
                </a:solidFill>
                <a:latin typeface="Arial" panose="020B0604020202020204" pitchFamily="34" charset="0"/>
                <a:cs typeface="Arial" panose="020B0604020202020204" pitchFamily="34" charset="0"/>
              </a:rPr>
              <a:t>de un angajat </a:t>
            </a:r>
            <a:r>
              <a:rPr lang="ro-MD" sz="2400" dirty="0">
                <a:solidFill>
                  <a:schemeClr val="tx1"/>
                </a:solidFill>
                <a:latin typeface="Arial" panose="020B0604020202020204" pitchFamily="34" charset="0"/>
                <a:cs typeface="Arial" panose="020B0604020202020204" pitchFamily="34" charset="0"/>
              </a:rPr>
              <a:t>al </a:t>
            </a:r>
            <a:r>
              <a:rPr lang="ro-MD" sz="2400" dirty="0" smtClean="0">
                <a:solidFill>
                  <a:schemeClr val="tx1"/>
                </a:solidFill>
                <a:latin typeface="Arial" panose="020B0604020202020204" pitchFamily="34" charset="0"/>
                <a:cs typeface="Arial" panose="020B0604020202020204" pitchFamily="34" charset="0"/>
              </a:rPr>
              <a:t>entității;</a:t>
            </a:r>
            <a:endParaRPr lang="ro-MD" sz="2400" dirty="0">
              <a:solidFill>
                <a:schemeClr val="tx1"/>
              </a:solidFill>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
            </a:pPr>
            <a:r>
              <a:rPr lang="ro-MD" sz="2400" dirty="0" smtClean="0">
                <a:solidFill>
                  <a:schemeClr val="tx1"/>
                </a:solidFill>
                <a:latin typeface="Arial" panose="020B0604020202020204" pitchFamily="34" charset="0"/>
                <a:cs typeface="Arial" panose="020B0604020202020204" pitchFamily="34" charset="0"/>
              </a:rPr>
              <a:t> </a:t>
            </a:r>
            <a:r>
              <a:rPr lang="ro-MD" sz="2400" dirty="0">
                <a:solidFill>
                  <a:schemeClr val="tx1"/>
                </a:solidFill>
                <a:latin typeface="Arial" panose="020B0604020202020204" pitchFamily="34" charset="0"/>
                <a:cs typeface="Arial" panose="020B0604020202020204" pitchFamily="34" charset="0"/>
              </a:rPr>
              <a:t>să se refere la </a:t>
            </a:r>
            <a:r>
              <a:rPr lang="ro-MD" sz="2400" dirty="0">
                <a:solidFill>
                  <a:srgbClr val="FF0000"/>
                </a:solidFill>
                <a:latin typeface="Arial" panose="020B0604020202020204" pitchFamily="34" charset="0"/>
                <a:cs typeface="Arial" panose="020B0604020202020204" pitchFamily="34" charset="0"/>
              </a:rPr>
              <a:t>activitatea entității al cărei angajat </a:t>
            </a:r>
            <a:r>
              <a:rPr lang="ro-MD" sz="2400" dirty="0">
                <a:solidFill>
                  <a:schemeClr val="tx1"/>
                </a:solidFill>
                <a:latin typeface="Arial" panose="020B0604020202020204" pitchFamily="34" charset="0"/>
                <a:cs typeface="Arial" panose="020B0604020202020204" pitchFamily="34" charset="0"/>
              </a:rPr>
              <a:t>este;</a:t>
            </a:r>
          </a:p>
          <a:p>
            <a:pPr>
              <a:buClr>
                <a:srgbClr val="FF0000"/>
              </a:buClr>
              <a:buFont typeface="Wingdings" panose="05000000000000000000" pitchFamily="2" charset="2"/>
              <a:buChar char="§"/>
            </a:pPr>
            <a:r>
              <a:rPr lang="ro-MD" sz="2400" dirty="0" smtClean="0">
                <a:solidFill>
                  <a:schemeClr val="tx1"/>
                </a:solidFill>
                <a:latin typeface="Arial" panose="020B0604020202020204" pitchFamily="34" charset="0"/>
                <a:cs typeface="Arial" panose="020B0604020202020204" pitchFamily="34" charset="0"/>
              </a:rPr>
              <a:t> </a:t>
            </a:r>
            <a:r>
              <a:rPr lang="ro-MD" sz="2400" dirty="0">
                <a:solidFill>
                  <a:schemeClr val="tx1"/>
                </a:solidFill>
                <a:latin typeface="Arial" panose="020B0604020202020204" pitchFamily="34" charset="0"/>
                <a:cs typeface="Arial" panose="020B0604020202020204" pitchFamily="34" charset="0"/>
              </a:rPr>
              <a:t>să conțină </a:t>
            </a:r>
            <a:r>
              <a:rPr lang="ro-MD" sz="2400" dirty="0">
                <a:solidFill>
                  <a:srgbClr val="FF0000"/>
                </a:solidFill>
                <a:latin typeface="Arial" panose="020B0604020202020204" pitchFamily="34" charset="0"/>
                <a:cs typeface="Arial" panose="020B0604020202020204" pitchFamily="34" charset="0"/>
              </a:rPr>
              <a:t>informații/probe</a:t>
            </a:r>
            <a:r>
              <a:rPr lang="ro-MD" sz="2400" dirty="0">
                <a:solidFill>
                  <a:schemeClr val="tx1"/>
                </a:solidFill>
                <a:latin typeface="Arial" panose="020B0604020202020204" pitchFamily="34" charset="0"/>
                <a:cs typeface="Arial" panose="020B0604020202020204" pitchFamily="34" charset="0"/>
              </a:rPr>
              <a:t> despre practicile ilegale și prejudicierea reală, iminentă sau potențială a interesului public;</a:t>
            </a:r>
          </a:p>
          <a:p>
            <a:pPr>
              <a:buClr>
                <a:srgbClr val="FF0000"/>
              </a:buClr>
              <a:buFont typeface="Wingdings" panose="05000000000000000000" pitchFamily="2" charset="2"/>
              <a:buChar char="§"/>
            </a:pPr>
            <a:r>
              <a:rPr lang="ro-MD" sz="2400" dirty="0" smtClean="0">
                <a:solidFill>
                  <a:schemeClr val="tx1"/>
                </a:solidFill>
                <a:latin typeface="Arial" panose="020B0604020202020204" pitchFamily="34" charset="0"/>
                <a:cs typeface="Arial" panose="020B0604020202020204" pitchFamily="34" charset="0"/>
              </a:rPr>
              <a:t> </a:t>
            </a:r>
            <a:r>
              <a:rPr lang="ro-MD" sz="2400" dirty="0">
                <a:solidFill>
                  <a:schemeClr val="tx1"/>
                </a:solidFill>
                <a:latin typeface="Arial" panose="020B0604020202020204" pitchFamily="34" charset="0"/>
                <a:cs typeface="Arial" panose="020B0604020202020204" pitchFamily="34" charset="0"/>
              </a:rPr>
              <a:t>persoana </a:t>
            </a:r>
            <a:r>
              <a:rPr lang="ro-MD" sz="2400" dirty="0">
                <a:solidFill>
                  <a:srgbClr val="FF0000"/>
                </a:solidFill>
                <a:latin typeface="Arial" panose="020B0604020202020204" pitchFamily="34" charset="0"/>
                <a:cs typeface="Arial" panose="020B0604020202020204" pitchFamily="34" charset="0"/>
              </a:rPr>
              <a:t>care face dezvăluirea trebuie să se identifice </a:t>
            </a:r>
            <a:r>
              <a:rPr lang="ro-MD" sz="2400" dirty="0">
                <a:solidFill>
                  <a:schemeClr val="tx1"/>
                </a:solidFill>
                <a:latin typeface="Arial" panose="020B0604020202020204" pitchFamily="34" charset="0"/>
                <a:cs typeface="Arial" panose="020B0604020202020204" pitchFamily="34" charset="0"/>
              </a:rPr>
              <a:t>(nume, prenume, locul de muncă, date de contact, iar în cazul adresării în scris a avertizării de integritate – și  semnătura).</a:t>
            </a:r>
            <a:endParaRPr lang="ro-M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31579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478278" cy="816429"/>
          </a:xfrm>
        </p:spPr>
        <p:txBody>
          <a:bodyPr>
            <a:normAutofit/>
          </a:bodyPr>
          <a:lstStyle/>
          <a:p>
            <a:r>
              <a:rPr lang="ro-RO" sz="3600" b="1" dirty="0" smtClean="0">
                <a:solidFill>
                  <a:srgbClr val="FF0000"/>
                </a:solidFill>
                <a:latin typeface="Arial" panose="020B0604020202020204" pitchFamily="34" charset="0"/>
                <a:cs typeface="Arial" panose="020B0604020202020204" pitchFamily="34" charset="0"/>
              </a:rPr>
              <a:t>PROTECȚIA AVERTIZORILOR</a:t>
            </a:r>
            <a:endParaRPr lang="ru-RU"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71600" y="1604865"/>
            <a:ext cx="10664890" cy="5150497"/>
          </a:xfrm>
        </p:spPr>
        <p:txBody>
          <a:bodyPr>
            <a:normAutofit/>
          </a:bodyPr>
          <a:lstStyle/>
          <a:p>
            <a:pPr marL="0" indent="0">
              <a:buNone/>
            </a:pPr>
            <a:endParaRPr lang="ro-MD" sz="2400" dirty="0">
              <a:solidFill>
                <a:schemeClr val="tx1"/>
              </a:solidFill>
              <a:latin typeface="Arial" panose="020B0604020202020204" pitchFamily="34" charset="0"/>
              <a:cs typeface="Arial" panose="020B0604020202020204" pitchFamily="34" charset="0"/>
            </a:endParaRPr>
          </a:p>
          <a:p>
            <a:pPr algn="just">
              <a:buClr>
                <a:srgbClr val="FF0000"/>
              </a:buClr>
            </a:pPr>
            <a:r>
              <a:rPr lang="ro-MD" sz="2400" dirty="0" smtClean="0">
                <a:solidFill>
                  <a:srgbClr val="000000"/>
                </a:solidFill>
                <a:latin typeface="Arial" panose="020B0604020202020204" pitchFamily="34" charset="0"/>
              </a:rPr>
              <a:t>Pentru </a:t>
            </a:r>
            <a:r>
              <a:rPr lang="ro-MD" sz="2400" dirty="0">
                <a:solidFill>
                  <a:srgbClr val="000000"/>
                </a:solidFill>
                <a:latin typeface="Arial" panose="020B0604020202020204" pitchFamily="34" charset="0"/>
              </a:rPr>
              <a:t>a asigura aplicarea măsurilor de </a:t>
            </a:r>
            <a:r>
              <a:rPr lang="ro-MD" sz="2400" dirty="0" err="1">
                <a:solidFill>
                  <a:srgbClr val="000000"/>
                </a:solidFill>
                <a:latin typeface="Arial" panose="020B0604020202020204" pitchFamily="34" charset="0"/>
              </a:rPr>
              <a:t>protecţie</a:t>
            </a:r>
            <a:r>
              <a:rPr lang="ro-MD" sz="2400" dirty="0">
                <a:solidFill>
                  <a:srgbClr val="000000"/>
                </a:solidFill>
                <a:latin typeface="Arial" panose="020B0604020202020204" pitchFamily="34" charset="0"/>
              </a:rPr>
              <a:t> a avertizorilor, conducătorul </a:t>
            </a:r>
            <a:r>
              <a:rPr lang="ro-MD" sz="2400" dirty="0" err="1">
                <a:solidFill>
                  <a:srgbClr val="000000"/>
                </a:solidFill>
                <a:latin typeface="Arial" panose="020B0604020202020204" pitchFamily="34" charset="0"/>
              </a:rPr>
              <a:t>entităţii</a:t>
            </a:r>
            <a:r>
              <a:rPr lang="ro-MD" sz="2400" dirty="0">
                <a:solidFill>
                  <a:srgbClr val="000000"/>
                </a:solidFill>
                <a:latin typeface="Arial" panose="020B0604020202020204" pitchFamily="34" charset="0"/>
              </a:rPr>
              <a:t> </a:t>
            </a:r>
            <a:r>
              <a:rPr lang="ro-MD" sz="2400" dirty="0" smtClean="0">
                <a:solidFill>
                  <a:srgbClr val="000000"/>
                </a:solidFill>
                <a:latin typeface="Arial" panose="020B0604020202020204" pitchFamily="34" charset="0"/>
              </a:rPr>
              <a:t>:</a:t>
            </a:r>
            <a:endParaRPr lang="ro-MD" sz="2400" dirty="0">
              <a:solidFill>
                <a:srgbClr val="000000"/>
              </a:solidFill>
              <a:latin typeface="Arial" panose="020B0604020202020204" pitchFamily="34" charset="0"/>
            </a:endParaRPr>
          </a:p>
          <a:p>
            <a:pPr algn="just">
              <a:buClr>
                <a:srgbClr val="FF0000"/>
              </a:buClr>
            </a:pPr>
            <a:r>
              <a:rPr lang="ro-MD" sz="2400" dirty="0" smtClean="0">
                <a:solidFill>
                  <a:srgbClr val="000000"/>
                </a:solidFill>
                <a:latin typeface="Arial" panose="020B0604020202020204" pitchFamily="34" charset="0"/>
              </a:rPr>
              <a:t>examinează </a:t>
            </a:r>
            <a:r>
              <a:rPr lang="ro-MD" sz="2400" dirty="0">
                <a:solidFill>
                  <a:srgbClr val="000000"/>
                </a:solidFill>
                <a:latin typeface="Arial" panose="020B0604020202020204" pitchFamily="34" charset="0"/>
              </a:rPr>
              <a:t>solicitările de </a:t>
            </a:r>
            <a:r>
              <a:rPr lang="ro-MD" sz="2400" dirty="0" err="1">
                <a:solidFill>
                  <a:srgbClr val="000000"/>
                </a:solidFill>
                <a:latin typeface="Arial" panose="020B0604020202020204" pitchFamily="34" charset="0"/>
              </a:rPr>
              <a:t>protecţie</a:t>
            </a:r>
            <a:r>
              <a:rPr lang="ro-MD" sz="2400" dirty="0">
                <a:solidFill>
                  <a:srgbClr val="000000"/>
                </a:solidFill>
                <a:latin typeface="Arial" panose="020B0604020202020204" pitchFamily="34" charset="0"/>
              </a:rPr>
              <a:t> ale avertizorilor de integritate prin completarea formularului de cerere prevăzut în anexă;</a:t>
            </a:r>
          </a:p>
          <a:p>
            <a:pPr algn="just">
              <a:buClr>
                <a:srgbClr val="FF0000"/>
              </a:buClr>
            </a:pPr>
            <a:r>
              <a:rPr lang="ro-MD" sz="2400" dirty="0" smtClean="0">
                <a:solidFill>
                  <a:srgbClr val="000000"/>
                </a:solidFill>
                <a:latin typeface="Arial" panose="020B0604020202020204" pitchFamily="34" charset="0"/>
              </a:rPr>
              <a:t>întreprinde </a:t>
            </a:r>
            <a:r>
              <a:rPr lang="ro-MD" sz="2400" dirty="0" err="1">
                <a:solidFill>
                  <a:srgbClr val="000000"/>
                </a:solidFill>
                <a:latin typeface="Arial" panose="020B0604020202020204" pitchFamily="34" charset="0"/>
              </a:rPr>
              <a:t>acţiuni</a:t>
            </a:r>
            <a:r>
              <a:rPr lang="ro-MD" sz="2400" dirty="0">
                <a:solidFill>
                  <a:srgbClr val="000000"/>
                </a:solidFill>
                <a:latin typeface="Arial" panose="020B0604020202020204" pitchFamily="34" charset="0"/>
              </a:rPr>
              <a:t> cu caracter administrativ în vederea încetării răzbunării împotriva angajatului, aplicând </a:t>
            </a:r>
            <a:r>
              <a:rPr lang="ro-MD" sz="2400" dirty="0" err="1">
                <a:solidFill>
                  <a:srgbClr val="000000"/>
                </a:solidFill>
                <a:latin typeface="Arial" panose="020B0604020202020204" pitchFamily="34" charset="0"/>
              </a:rPr>
              <a:t>garanţiile</a:t>
            </a:r>
            <a:r>
              <a:rPr lang="ro-MD" sz="2400" dirty="0">
                <a:solidFill>
                  <a:srgbClr val="000000"/>
                </a:solidFill>
                <a:latin typeface="Arial" panose="020B0604020202020204" pitchFamily="34" charset="0"/>
              </a:rPr>
              <a:t> stabilite de </a:t>
            </a:r>
            <a:r>
              <a:rPr lang="ro-MD" sz="2400" dirty="0" err="1">
                <a:solidFill>
                  <a:srgbClr val="000000"/>
                </a:solidFill>
                <a:latin typeface="Arial" panose="020B0604020202020204" pitchFamily="34" charset="0"/>
              </a:rPr>
              <a:t>legislaţie</a:t>
            </a:r>
            <a:r>
              <a:rPr lang="ro-MD" sz="2400" dirty="0">
                <a:solidFill>
                  <a:srgbClr val="000000"/>
                </a:solidFill>
                <a:latin typeface="Arial" panose="020B0604020202020204" pitchFamily="34" charset="0"/>
              </a:rPr>
              <a:t> pentru </a:t>
            </a:r>
            <a:r>
              <a:rPr lang="ro-MD" sz="2400" dirty="0" err="1">
                <a:solidFill>
                  <a:srgbClr val="000000"/>
                </a:solidFill>
                <a:latin typeface="Arial" panose="020B0604020202020204" pitchFamily="34" charset="0"/>
              </a:rPr>
              <a:t>protecţia</a:t>
            </a:r>
            <a:r>
              <a:rPr lang="ro-MD" sz="2400" dirty="0">
                <a:solidFill>
                  <a:srgbClr val="000000"/>
                </a:solidFill>
                <a:latin typeface="Arial" panose="020B0604020202020204" pitchFamily="34" charset="0"/>
              </a:rPr>
              <a:t> avertizorului de integritate.</a:t>
            </a:r>
          </a:p>
          <a:p>
            <a:pPr algn="just">
              <a:buClr>
                <a:srgbClr val="FF0000"/>
              </a:buClr>
            </a:pPr>
            <a:r>
              <a:rPr lang="ro-MD" sz="2400" dirty="0" smtClean="0">
                <a:solidFill>
                  <a:srgbClr val="000000"/>
                </a:solidFill>
                <a:latin typeface="Arial" panose="020B0604020202020204" pitchFamily="34" charset="0"/>
              </a:rPr>
              <a:t>Avertizorul </a:t>
            </a:r>
            <a:r>
              <a:rPr lang="ro-MD" sz="2400" dirty="0">
                <a:solidFill>
                  <a:srgbClr val="000000"/>
                </a:solidFill>
                <a:latin typeface="Arial" panose="020B0604020202020204" pitchFamily="34" charset="0"/>
              </a:rPr>
              <a:t>de integritate care a comunicat o dezvăluire cu bună-</a:t>
            </a:r>
            <a:r>
              <a:rPr lang="ro-MD" sz="2400" dirty="0" err="1">
                <a:solidFill>
                  <a:srgbClr val="000000"/>
                </a:solidFill>
                <a:latin typeface="Arial" panose="020B0604020202020204" pitchFamily="34" charset="0"/>
              </a:rPr>
              <a:t>credinţă</a:t>
            </a:r>
            <a:r>
              <a:rPr lang="ro-MD" sz="2400" dirty="0">
                <a:solidFill>
                  <a:srgbClr val="000000"/>
                </a:solidFill>
                <a:latin typeface="Arial" panose="020B0604020202020204" pitchFamily="34" charset="0"/>
              </a:rPr>
              <a:t> nu este pasibil de răspundere disciplinară.</a:t>
            </a:r>
          </a:p>
          <a:p>
            <a:pPr>
              <a:buClr>
                <a:srgbClr val="FF0000"/>
              </a:buClr>
              <a:buFont typeface="Wingdings" panose="05000000000000000000" pitchFamily="2" charset="2"/>
              <a:buChar char="§"/>
            </a:pPr>
            <a:endParaRPr lang="ro-M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59423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478278" cy="816429"/>
          </a:xfrm>
        </p:spPr>
        <p:txBody>
          <a:bodyPr>
            <a:normAutofit/>
          </a:bodyPr>
          <a:lstStyle/>
          <a:p>
            <a:r>
              <a:rPr lang="ro-RO" sz="3600" b="1" dirty="0">
                <a:solidFill>
                  <a:srgbClr val="FF0000"/>
                </a:solidFill>
                <a:latin typeface="Arial" panose="020B0604020202020204" pitchFamily="34" charset="0"/>
                <a:cs typeface="Arial" panose="020B0604020202020204" pitchFamily="34" charset="0"/>
              </a:rPr>
              <a:t>GARANȚIILE DE PROTECȚIE </a:t>
            </a:r>
            <a:endParaRPr lang="ru-RU"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951722" y="1315617"/>
            <a:ext cx="11084768" cy="5439746"/>
          </a:xfrm>
        </p:spPr>
        <p:txBody>
          <a:bodyPr>
            <a:normAutofit fontScale="92500" lnSpcReduction="20000"/>
          </a:bodyPr>
          <a:lstStyle/>
          <a:p>
            <a:pPr marL="0" indent="0">
              <a:buNone/>
            </a:pPr>
            <a:endParaRPr lang="ro-MD" sz="2400" dirty="0">
              <a:solidFill>
                <a:schemeClr val="tx1"/>
              </a:solidFill>
              <a:latin typeface="Arial" panose="020B0604020202020204" pitchFamily="34" charset="0"/>
              <a:cs typeface="Arial" panose="020B0604020202020204" pitchFamily="34" charset="0"/>
            </a:endParaRPr>
          </a:p>
          <a:p>
            <a:pPr algn="just">
              <a:buClr>
                <a:srgbClr val="FF0000"/>
              </a:buClr>
            </a:pPr>
            <a:r>
              <a:rPr lang="ro-MD" sz="2400" b="1" dirty="0">
                <a:solidFill>
                  <a:srgbClr val="FF0000"/>
                </a:solidFill>
                <a:latin typeface="Arial" panose="020B0604020202020204" pitchFamily="34" charset="0"/>
              </a:rPr>
              <a:t>transferul său ori al persoanei care întreprinde acțiuni de răzbunare</a:t>
            </a:r>
            <a:r>
              <a:rPr lang="ro-MD" sz="2400" dirty="0">
                <a:solidFill>
                  <a:srgbClr val="000000"/>
                </a:solidFill>
                <a:latin typeface="Arial" panose="020B0604020202020204" pitchFamily="34" charset="0"/>
              </a:rPr>
              <a:t>, pe perioada examinării cererii de acordare a protecției, într-o altă subdiviziune a entității publice sau private în care activează,  cu menținerea specificului de activitate, iar în lipsa acesteia – într-o subdiviziune care desfășoară o activitate conexă, pentru a exclude sau a limita influența persoanei care s-a răzbunat în legătură cu avertizarea de integritate sau dezvăluirea practicilor ilegale;</a:t>
            </a:r>
          </a:p>
          <a:p>
            <a:pPr algn="just">
              <a:buClr>
                <a:srgbClr val="FF0000"/>
              </a:buClr>
            </a:pPr>
            <a:endParaRPr lang="ro-MD" sz="2400" dirty="0">
              <a:solidFill>
                <a:srgbClr val="000000"/>
              </a:solidFill>
              <a:latin typeface="Arial" panose="020B0604020202020204" pitchFamily="34" charset="0"/>
            </a:endParaRPr>
          </a:p>
          <a:p>
            <a:pPr algn="just">
              <a:buClr>
                <a:srgbClr val="FF0000"/>
              </a:buClr>
            </a:pPr>
            <a:r>
              <a:rPr lang="ro-MD" sz="2400" b="1" dirty="0">
                <a:solidFill>
                  <a:srgbClr val="FF0000"/>
                </a:solidFill>
                <a:latin typeface="Arial" panose="020B0604020202020204" pitchFamily="34" charset="0"/>
              </a:rPr>
              <a:t> sancționarea persoanei care s-a răzbunat </a:t>
            </a:r>
            <a:r>
              <a:rPr lang="ro-MD" sz="2400" dirty="0">
                <a:solidFill>
                  <a:srgbClr val="000000"/>
                </a:solidFill>
                <a:latin typeface="Arial" panose="020B0604020202020204" pitchFamily="34" charset="0"/>
              </a:rPr>
              <a:t>în legătură cu avertizarea de integritate sau dezvăluirea practicilor ilegale ori, după caz, a conducătorului entității publice sau private pentru neasigurarea măsurilor de protecție</a:t>
            </a:r>
            <a:r>
              <a:rPr lang="ro-MD" sz="2400" dirty="0" smtClean="0">
                <a:solidFill>
                  <a:srgbClr val="000000"/>
                </a:solidFill>
                <a:latin typeface="Arial" panose="020B0604020202020204" pitchFamily="34" charset="0"/>
              </a:rPr>
              <a:t>;</a:t>
            </a:r>
          </a:p>
          <a:p>
            <a:pPr algn="just">
              <a:buClr>
                <a:srgbClr val="FF0000"/>
              </a:buClr>
            </a:pPr>
            <a:r>
              <a:rPr lang="ro-MD" sz="2400" b="1" dirty="0">
                <a:solidFill>
                  <a:srgbClr val="FF0000"/>
                </a:solidFill>
                <a:latin typeface="Arial" panose="020B0604020202020204" pitchFamily="34" charset="0"/>
              </a:rPr>
              <a:t>anularea sancțiunii disciplinare</a:t>
            </a:r>
            <a:r>
              <a:rPr lang="ro-MD" sz="2400" dirty="0">
                <a:solidFill>
                  <a:srgbClr val="000000"/>
                </a:solidFill>
                <a:latin typeface="Arial" panose="020B0604020202020204" pitchFamily="34" charset="0"/>
              </a:rPr>
              <a:t>, constatată de către angajator sau, după caz, de către instanța de contencios administrativ, care i-a fost aplicată angajatului ca urmare a unei dezvăluiri în interes public făcute cu bună-credință;</a:t>
            </a:r>
          </a:p>
          <a:p>
            <a:pPr algn="just">
              <a:buClr>
                <a:srgbClr val="FF0000"/>
              </a:buClr>
            </a:pPr>
            <a:endParaRPr lang="ro-MD" sz="2400" dirty="0">
              <a:solidFill>
                <a:srgbClr val="000000"/>
              </a:solidFill>
              <a:latin typeface="Arial" panose="020B0604020202020204" pitchFamily="34" charset="0"/>
            </a:endParaRPr>
          </a:p>
          <a:p>
            <a:pPr algn="just">
              <a:buClr>
                <a:srgbClr val="FF0000"/>
              </a:buClr>
            </a:pPr>
            <a:r>
              <a:rPr lang="ro-MD" sz="2400" dirty="0">
                <a:solidFill>
                  <a:srgbClr val="000000"/>
                </a:solidFill>
                <a:latin typeface="Arial" panose="020B0604020202020204" pitchFamily="34" charset="0"/>
              </a:rPr>
              <a:t> </a:t>
            </a:r>
            <a:r>
              <a:rPr lang="ro-MD" sz="2400" b="1" dirty="0">
                <a:solidFill>
                  <a:srgbClr val="FF0000"/>
                </a:solidFill>
                <a:latin typeface="Arial" panose="020B0604020202020204" pitchFamily="34" charset="0"/>
              </a:rPr>
              <a:t>despăgubirea prejudiciilor materiale </a:t>
            </a:r>
            <a:r>
              <a:rPr lang="ro-MD" sz="2400" dirty="0">
                <a:solidFill>
                  <a:srgbClr val="000000"/>
                </a:solidFill>
                <a:latin typeface="Arial" panose="020B0604020202020204" pitchFamily="34" charset="0"/>
              </a:rPr>
              <a:t>și morale suportate în urma răzbunării.</a:t>
            </a:r>
          </a:p>
          <a:p>
            <a:pPr algn="just">
              <a:buClr>
                <a:srgbClr val="FF0000"/>
              </a:buClr>
            </a:pPr>
            <a:endParaRPr lang="ro-MD" sz="2400" dirty="0">
              <a:solidFill>
                <a:srgbClr val="000000"/>
              </a:solidFill>
              <a:latin typeface="Arial" panose="020B0604020202020204" pitchFamily="34" charset="0"/>
            </a:endParaRPr>
          </a:p>
          <a:p>
            <a:pPr>
              <a:buClr>
                <a:srgbClr val="FF0000"/>
              </a:buClr>
              <a:buFont typeface="Wingdings" panose="05000000000000000000" pitchFamily="2" charset="2"/>
              <a:buChar char="§"/>
            </a:pPr>
            <a:endParaRPr lang="ro-MD"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8672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sz="4800" b="1" spc="-50" dirty="0">
                <a:solidFill>
                  <a:srgbClr val="FF0000"/>
                </a:solidFill>
                <a:latin typeface="Arial" panose="020B0604020202020204"/>
              </a:rPr>
              <a:t>ÎNTREBĂRI???</a:t>
            </a:r>
            <a:endParaRPr lang="ru-RU" dirty="0"/>
          </a:p>
        </p:txBody>
      </p:sp>
      <p:sp>
        <p:nvSpPr>
          <p:cNvPr id="3" name="Content Placeholder 2"/>
          <p:cNvSpPr>
            <a:spLocks noGrp="1"/>
          </p:cNvSpPr>
          <p:nvPr>
            <p:ph idx="1"/>
          </p:nvPr>
        </p:nvSpPr>
        <p:spPr/>
        <p:txBody>
          <a:bodyPr/>
          <a:lstStyle/>
          <a:p>
            <a:endParaRPr lang="ru-RU" dirty="0"/>
          </a:p>
        </p:txBody>
      </p:sp>
      <p:pic>
        <p:nvPicPr>
          <p:cNvPr id="4" name="Picture 3"/>
          <p:cNvPicPr>
            <a:picLocks noChangeAspect="1"/>
          </p:cNvPicPr>
          <p:nvPr/>
        </p:nvPicPr>
        <p:blipFill>
          <a:blip r:embed="rId3"/>
          <a:stretch>
            <a:fillRect/>
          </a:stretch>
        </p:blipFill>
        <p:spPr>
          <a:xfrm>
            <a:off x="4078042" y="2968137"/>
            <a:ext cx="4188315" cy="2700762"/>
          </a:xfrm>
          <a:prstGeom prst="rect">
            <a:avLst/>
          </a:prstGeom>
        </p:spPr>
      </p:pic>
    </p:spTree>
    <p:extLst>
      <p:ext uri="{BB962C8B-B14F-4D97-AF65-F5344CB8AC3E}">
        <p14:creationId xmlns:p14="http://schemas.microsoft.com/office/powerpoint/2010/main" val="3852105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85800"/>
          </a:xfrm>
        </p:spPr>
        <p:txBody>
          <a:bodyPr>
            <a:normAutofit/>
          </a:bodyPr>
          <a:lstStyle/>
          <a:p>
            <a:r>
              <a:rPr lang="ro-RO" sz="3600" b="1" dirty="0" smtClean="0">
                <a:solidFill>
                  <a:srgbClr val="FF0000"/>
                </a:solidFill>
                <a:latin typeface="Arial" panose="020B0604020202020204" pitchFamily="34" charset="0"/>
                <a:cs typeface="Arial" panose="020B0604020202020204" pitchFamily="34" charset="0"/>
              </a:rPr>
              <a:t>HG 23 din 22.01.2020</a:t>
            </a:r>
            <a:endParaRPr lang="ru-RU" sz="36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71600" y="1586204"/>
            <a:ext cx="10543592" cy="5271796"/>
          </a:xfrm>
        </p:spPr>
        <p:txBody>
          <a:bodyPr>
            <a:normAutofit/>
          </a:bodyPr>
          <a:lstStyle/>
          <a:p>
            <a:pPr>
              <a:buClr>
                <a:srgbClr val="FF0000"/>
              </a:buClr>
            </a:pPr>
            <a:r>
              <a:rPr lang="ro-RO" sz="2400" dirty="0" smtClean="0">
                <a:latin typeface="Arial" panose="020B0604020202020204" pitchFamily="34" charset="0"/>
                <a:cs typeface="Arial" panose="020B0604020202020204" pitchFamily="34" charset="0"/>
              </a:rPr>
              <a:t>Elaborată întru executarea </a:t>
            </a:r>
            <a:r>
              <a:rPr lang="ro-RO" sz="2400" b="1" dirty="0" smtClean="0">
                <a:solidFill>
                  <a:srgbClr val="FF0000"/>
                </a:solidFill>
                <a:latin typeface="Arial" panose="020B0604020202020204" pitchFamily="34" charset="0"/>
                <a:cs typeface="Arial" panose="020B0604020202020204" pitchFamily="34" charset="0"/>
              </a:rPr>
              <a:t>Legii privind avertizorii de integritate, nr.122/2018</a:t>
            </a:r>
          </a:p>
          <a:p>
            <a:pPr>
              <a:buClr>
                <a:srgbClr val="FF0000"/>
              </a:buClr>
            </a:pPr>
            <a:endParaRPr lang="ro-RO" sz="2400" b="1" dirty="0" smtClean="0">
              <a:solidFill>
                <a:srgbClr val="FF0000"/>
              </a:solidFill>
              <a:latin typeface="Arial" panose="020B0604020202020204" pitchFamily="34" charset="0"/>
              <a:cs typeface="Arial" panose="020B0604020202020204" pitchFamily="34" charset="0"/>
            </a:endParaRPr>
          </a:p>
          <a:p>
            <a:pPr>
              <a:buClr>
                <a:srgbClr val="FF0000"/>
              </a:buClr>
            </a:pPr>
            <a:r>
              <a:rPr lang="ro-MD" sz="2400" dirty="0" smtClean="0">
                <a:solidFill>
                  <a:schemeClr val="tx1"/>
                </a:solidFill>
                <a:latin typeface="Arial" panose="020B0604020202020204" pitchFamily="34" charset="0"/>
                <a:cs typeface="Arial" panose="020B0604020202020204" pitchFamily="34" charset="0"/>
              </a:rPr>
              <a:t>Reglementează procedurile</a:t>
            </a:r>
            <a:r>
              <a:rPr lang="ro-MD" sz="2400" dirty="0" smtClean="0">
                <a:solidFill>
                  <a:srgbClr val="FF0000"/>
                </a:solidFill>
                <a:latin typeface="Arial" panose="020B0604020202020204" pitchFamily="34" charset="0"/>
                <a:cs typeface="Arial" panose="020B0604020202020204" pitchFamily="34" charset="0"/>
              </a:rPr>
              <a:t>:</a:t>
            </a:r>
          </a:p>
          <a:p>
            <a:pPr>
              <a:buClr>
                <a:srgbClr val="FF0000"/>
              </a:buClr>
            </a:pPr>
            <a:endParaRPr lang="ro-MD" dirty="0" smtClean="0">
              <a:solidFill>
                <a:schemeClr val="tx1"/>
              </a:solidFill>
              <a:latin typeface="Arial" panose="020B0604020202020204" pitchFamily="34" charset="0"/>
              <a:cs typeface="Arial" panose="020B0604020202020204" pitchFamily="34" charset="0"/>
            </a:endParaRPr>
          </a:p>
          <a:p>
            <a:pPr lvl="1">
              <a:buClr>
                <a:srgbClr val="FF0000"/>
              </a:buClr>
            </a:pPr>
            <a:r>
              <a:rPr lang="ro-MD" sz="2400" dirty="0" smtClean="0">
                <a:solidFill>
                  <a:schemeClr val="tx1"/>
                </a:solidFill>
                <a:latin typeface="Arial" panose="020B0604020202020204" pitchFamily="34" charset="0"/>
                <a:cs typeface="Arial" panose="020B0604020202020204" pitchFamily="34" charset="0"/>
              </a:rPr>
              <a:t>de </a:t>
            </a:r>
            <a:r>
              <a:rPr lang="ro-MD" sz="2400" dirty="0">
                <a:solidFill>
                  <a:schemeClr val="tx1"/>
                </a:solidFill>
                <a:latin typeface="Arial" panose="020B0604020202020204" pitchFamily="34" charset="0"/>
                <a:cs typeface="Arial" panose="020B0604020202020204" pitchFamily="34" charset="0"/>
              </a:rPr>
              <a:t>raportare internă a dezvăluirilor practicilor ilegale de către </a:t>
            </a:r>
            <a:r>
              <a:rPr lang="ro-MD" sz="2400" dirty="0" smtClean="0">
                <a:solidFill>
                  <a:schemeClr val="tx1"/>
                </a:solidFill>
                <a:latin typeface="Arial" panose="020B0604020202020204" pitchFamily="34" charset="0"/>
                <a:cs typeface="Arial" panose="020B0604020202020204" pitchFamily="34" charset="0"/>
              </a:rPr>
              <a:t>angajații </a:t>
            </a:r>
            <a:r>
              <a:rPr lang="ro-MD" sz="2400" dirty="0">
                <a:solidFill>
                  <a:schemeClr val="tx1"/>
                </a:solidFill>
                <a:latin typeface="Arial" panose="020B0604020202020204" pitchFamily="34" charset="0"/>
                <a:cs typeface="Arial" panose="020B0604020202020204" pitchFamily="34" charset="0"/>
              </a:rPr>
              <a:t>entităţilor publice şi </a:t>
            </a:r>
            <a:r>
              <a:rPr lang="ro-MD" sz="2400" b="1" dirty="0">
                <a:solidFill>
                  <a:srgbClr val="FF0000"/>
                </a:solidFill>
                <a:latin typeface="Arial" panose="020B0604020202020204" pitchFamily="34" charset="0"/>
                <a:cs typeface="Arial" panose="020B0604020202020204" pitchFamily="34" charset="0"/>
              </a:rPr>
              <a:t>private</a:t>
            </a:r>
            <a:r>
              <a:rPr lang="ro-MD" sz="2400" dirty="0">
                <a:solidFill>
                  <a:schemeClr val="tx1"/>
                </a:solidFill>
                <a:latin typeface="Arial" panose="020B0604020202020204" pitchFamily="34" charset="0"/>
                <a:cs typeface="Arial" panose="020B0604020202020204" pitchFamily="34" charset="0"/>
              </a:rPr>
              <a:t>, </a:t>
            </a:r>
            <a:endParaRPr lang="ro-MD" sz="2400" dirty="0" smtClean="0">
              <a:solidFill>
                <a:schemeClr val="tx1"/>
              </a:solidFill>
              <a:latin typeface="Arial" panose="020B0604020202020204" pitchFamily="34" charset="0"/>
              <a:cs typeface="Arial" panose="020B0604020202020204" pitchFamily="34" charset="0"/>
            </a:endParaRPr>
          </a:p>
          <a:p>
            <a:pPr lvl="1">
              <a:buClr>
                <a:srgbClr val="FF0000"/>
              </a:buClr>
            </a:pPr>
            <a:r>
              <a:rPr lang="ro-MD" sz="2400" dirty="0" smtClean="0">
                <a:solidFill>
                  <a:schemeClr val="tx1"/>
                </a:solidFill>
                <a:latin typeface="Arial" panose="020B0604020202020204" pitchFamily="34" charset="0"/>
                <a:cs typeface="Arial" panose="020B0604020202020204" pitchFamily="34" charset="0"/>
              </a:rPr>
              <a:t>de </a:t>
            </a:r>
            <a:r>
              <a:rPr lang="ro-MD" sz="2400" dirty="0">
                <a:solidFill>
                  <a:schemeClr val="tx1"/>
                </a:solidFill>
                <a:latin typeface="Arial" panose="020B0604020202020204" pitchFamily="34" charset="0"/>
                <a:cs typeface="Arial" panose="020B0604020202020204" pitchFamily="34" charset="0"/>
              </a:rPr>
              <a:t>înregistrare şi examinare a dezvăluirilor practicilor ilegale, </a:t>
            </a:r>
            <a:endParaRPr lang="ro-MD" sz="2400" dirty="0" smtClean="0">
              <a:solidFill>
                <a:schemeClr val="tx1"/>
              </a:solidFill>
              <a:latin typeface="Arial" panose="020B0604020202020204" pitchFamily="34" charset="0"/>
              <a:cs typeface="Arial" panose="020B0604020202020204" pitchFamily="34" charset="0"/>
            </a:endParaRPr>
          </a:p>
          <a:p>
            <a:pPr lvl="1">
              <a:buClr>
                <a:srgbClr val="FF0000"/>
              </a:buClr>
            </a:pPr>
            <a:r>
              <a:rPr lang="ro-MD" sz="2400" dirty="0" smtClean="0">
                <a:solidFill>
                  <a:schemeClr val="tx1"/>
                </a:solidFill>
                <a:latin typeface="Arial" panose="020B0604020202020204" pitchFamily="34" charset="0"/>
                <a:cs typeface="Arial" panose="020B0604020202020204" pitchFamily="34" charset="0"/>
              </a:rPr>
              <a:t>de recunoaștere </a:t>
            </a:r>
            <a:r>
              <a:rPr lang="ro-MD" sz="2400" dirty="0">
                <a:solidFill>
                  <a:schemeClr val="tx1"/>
                </a:solidFill>
                <a:latin typeface="Arial" panose="020B0604020202020204" pitchFamily="34" charset="0"/>
                <a:cs typeface="Arial" panose="020B0604020202020204" pitchFamily="34" charset="0"/>
              </a:rPr>
              <a:t>în calitate de avertizor de </a:t>
            </a:r>
            <a:r>
              <a:rPr lang="ro-MD" sz="2400" dirty="0" smtClean="0">
                <a:solidFill>
                  <a:schemeClr val="tx1"/>
                </a:solidFill>
                <a:latin typeface="Arial" panose="020B0604020202020204" pitchFamily="34" charset="0"/>
                <a:cs typeface="Arial" panose="020B0604020202020204" pitchFamily="34" charset="0"/>
              </a:rPr>
              <a:t>integritate, </a:t>
            </a:r>
          </a:p>
          <a:p>
            <a:pPr lvl="1">
              <a:buClr>
                <a:srgbClr val="FF0000"/>
              </a:buClr>
            </a:pPr>
            <a:r>
              <a:rPr lang="ro-MD" sz="2400" dirty="0" smtClean="0">
                <a:solidFill>
                  <a:schemeClr val="tx1"/>
                </a:solidFill>
                <a:latin typeface="Arial" panose="020B0604020202020204" pitchFamily="34" charset="0"/>
                <a:cs typeface="Arial" panose="020B0604020202020204" pitchFamily="34" charset="0"/>
              </a:rPr>
              <a:t>de </a:t>
            </a:r>
            <a:r>
              <a:rPr lang="ro-MD" sz="2400" dirty="0">
                <a:solidFill>
                  <a:schemeClr val="tx1"/>
                </a:solidFill>
                <a:latin typeface="Arial" panose="020B0604020202020204" pitchFamily="34" charset="0"/>
                <a:cs typeface="Arial" panose="020B0604020202020204" pitchFamily="34" charset="0"/>
              </a:rPr>
              <a:t>aplicare a măsurilor de </a:t>
            </a:r>
            <a:r>
              <a:rPr lang="ro-MD" sz="2400" dirty="0" smtClean="0">
                <a:solidFill>
                  <a:schemeClr val="tx1"/>
                </a:solidFill>
                <a:latin typeface="Arial" panose="020B0604020202020204" pitchFamily="34" charset="0"/>
                <a:cs typeface="Arial" panose="020B0604020202020204" pitchFamily="34" charset="0"/>
              </a:rPr>
              <a:t>protecție față </a:t>
            </a:r>
            <a:r>
              <a:rPr lang="ro-MD" sz="2400" dirty="0">
                <a:solidFill>
                  <a:schemeClr val="tx1"/>
                </a:solidFill>
                <a:latin typeface="Arial" panose="020B0604020202020204" pitchFamily="34" charset="0"/>
                <a:cs typeface="Arial" panose="020B0604020202020204" pitchFamily="34" charset="0"/>
              </a:rPr>
              <a:t>de </a:t>
            </a:r>
            <a:r>
              <a:rPr lang="ro-MD" sz="2400" dirty="0" smtClean="0">
                <a:solidFill>
                  <a:schemeClr val="tx1"/>
                </a:solidFill>
                <a:latin typeface="Arial" panose="020B0604020202020204" pitchFamily="34" charset="0"/>
                <a:cs typeface="Arial" panose="020B0604020202020204" pitchFamily="34" charset="0"/>
              </a:rPr>
              <a:t>angajații </a:t>
            </a:r>
            <a:r>
              <a:rPr lang="ro-MD" sz="2400" dirty="0">
                <a:solidFill>
                  <a:schemeClr val="tx1"/>
                </a:solidFill>
                <a:latin typeface="Arial" panose="020B0604020202020204" pitchFamily="34" charset="0"/>
                <a:cs typeface="Arial" panose="020B0604020202020204" pitchFamily="34" charset="0"/>
              </a:rPr>
              <a:t>care dezvăluie cu bună-</a:t>
            </a:r>
            <a:r>
              <a:rPr lang="ro-MD" sz="2400" dirty="0" err="1">
                <a:solidFill>
                  <a:schemeClr val="tx1"/>
                </a:solidFill>
                <a:latin typeface="Arial" panose="020B0604020202020204" pitchFamily="34" charset="0"/>
                <a:cs typeface="Arial" panose="020B0604020202020204" pitchFamily="34" charset="0"/>
              </a:rPr>
              <a:t>credinţă</a:t>
            </a:r>
            <a:r>
              <a:rPr lang="ro-MD" sz="2400" dirty="0">
                <a:solidFill>
                  <a:schemeClr val="tx1"/>
                </a:solidFill>
                <a:latin typeface="Arial" panose="020B0604020202020204" pitchFamily="34" charset="0"/>
                <a:cs typeface="Arial" panose="020B0604020202020204" pitchFamily="34" charset="0"/>
              </a:rPr>
              <a:t> şi în interes public practicile ilegale interne.</a:t>
            </a:r>
            <a:endParaRPr lang="ru-RU"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7918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0890" y="205273"/>
            <a:ext cx="9451909" cy="1045029"/>
          </a:xfrm>
        </p:spPr>
        <p:txBody>
          <a:bodyPr>
            <a:normAutofit/>
          </a:bodyPr>
          <a:lstStyle/>
          <a:p>
            <a:r>
              <a:rPr lang="ro-RO" sz="3600" b="1" dirty="0" smtClean="0">
                <a:solidFill>
                  <a:srgbClr val="FF0000"/>
                </a:solidFill>
                <a:latin typeface="Arial" panose="020B0604020202020204" pitchFamily="34" charset="0"/>
                <a:cs typeface="Arial" panose="020B0604020202020204" pitchFamily="34" charset="0"/>
              </a:rPr>
              <a:t>DEZVĂLUIRI A PRACTICILOR ILEGALE</a:t>
            </a:r>
            <a:endParaRPr lang="ru-RU" sz="36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68963" y="1651519"/>
            <a:ext cx="10739535" cy="5094514"/>
          </a:xfrm>
        </p:spPr>
        <p:txBody>
          <a:bodyPr>
            <a:normAutofit fontScale="92500" lnSpcReduction="20000"/>
          </a:bodyPr>
          <a:lstStyle/>
          <a:p>
            <a:pPr>
              <a:buClr>
                <a:srgbClr val="FF0000"/>
              </a:buClr>
              <a:buFont typeface="Wingdings" panose="05000000000000000000" pitchFamily="2" charset="2"/>
              <a:buChar char="§"/>
            </a:pPr>
            <a:r>
              <a:rPr lang="ro-MD" sz="2400" dirty="0">
                <a:latin typeface="Arial" panose="020B0604020202020204" pitchFamily="34" charset="0"/>
                <a:cs typeface="Arial" panose="020B0604020202020204" pitchFamily="34" charset="0"/>
              </a:rPr>
              <a:t>manifestări de </a:t>
            </a:r>
            <a:r>
              <a:rPr lang="ro-MD" sz="2400" b="1" dirty="0">
                <a:solidFill>
                  <a:srgbClr val="FF0000"/>
                </a:solidFill>
                <a:latin typeface="Arial" panose="020B0604020202020204" pitchFamily="34" charset="0"/>
                <a:cs typeface="Arial" panose="020B0604020202020204" pitchFamily="34" charset="0"/>
              </a:rPr>
              <a:t>corupție, </a:t>
            </a:r>
            <a:r>
              <a:rPr lang="ro-MD" sz="2400" dirty="0">
                <a:latin typeface="Arial" panose="020B0604020202020204" pitchFamily="34" charset="0"/>
                <a:cs typeface="Arial" panose="020B0604020202020204" pitchFamily="34" charset="0"/>
              </a:rPr>
              <a:t>după cum sînt definite și enumerate în Legea integrității nr. 82/2017</a:t>
            </a:r>
            <a:r>
              <a:rPr lang="en-US" sz="2400" i="1" dirty="0">
                <a:latin typeface="Arial" panose="020B0604020202020204" pitchFamily="34" charset="0"/>
                <a:cs typeface="Arial" panose="020B0604020202020204" pitchFamily="34" charset="0"/>
              </a:rPr>
              <a:t>: </a:t>
            </a:r>
            <a:r>
              <a:rPr lang="ro-MD" sz="2400" i="1" dirty="0">
                <a:solidFill>
                  <a:srgbClr val="000000"/>
                </a:solidFill>
                <a:latin typeface="Arial" panose="020B0604020202020204" pitchFamily="34" charset="0"/>
                <a:cs typeface="Arial" panose="020B0604020202020204" pitchFamily="34" charset="0"/>
              </a:rPr>
              <a:t>actele de </a:t>
            </a:r>
            <a:r>
              <a:rPr lang="ro-MD" sz="2400" i="1" dirty="0" err="1">
                <a:solidFill>
                  <a:srgbClr val="000000"/>
                </a:solidFill>
                <a:latin typeface="Arial" panose="020B0604020202020204" pitchFamily="34" charset="0"/>
                <a:cs typeface="Arial" panose="020B0604020202020204" pitchFamily="34" charset="0"/>
              </a:rPr>
              <a:t>corupţie</a:t>
            </a:r>
            <a:r>
              <a:rPr lang="ro-MD" sz="2400" i="1" dirty="0">
                <a:solidFill>
                  <a:srgbClr val="000000"/>
                </a:solidFill>
                <a:latin typeface="Arial" panose="020B0604020202020204" pitchFamily="34" charset="0"/>
                <a:cs typeface="Arial" panose="020B0604020202020204" pitchFamily="34" charset="0"/>
              </a:rPr>
              <a:t> şi cele conexe lor, precum şi faptele coruptibile</a:t>
            </a:r>
            <a:r>
              <a:rPr lang="ro-MD" sz="2400" dirty="0">
                <a:latin typeface="Arial" panose="020B0604020202020204" pitchFamily="34" charset="0"/>
                <a:cs typeface="Arial" panose="020B0604020202020204" pitchFamily="34" charset="0"/>
              </a:rPr>
              <a:t>, </a:t>
            </a:r>
            <a:endParaRPr lang="ro-MD" sz="2400" dirty="0" smtClean="0">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
            </a:pPr>
            <a:endParaRPr lang="ro-MD" sz="2400" dirty="0">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
            </a:pPr>
            <a:r>
              <a:rPr lang="ro-MD" sz="2400" dirty="0">
                <a:latin typeface="Arial" panose="020B0604020202020204" pitchFamily="34" charset="0"/>
                <a:cs typeface="Arial" panose="020B0604020202020204" pitchFamily="34" charset="0"/>
              </a:rPr>
              <a:t>încălcări de </a:t>
            </a:r>
            <a:r>
              <a:rPr lang="ro-MD" sz="2400" b="1" dirty="0">
                <a:solidFill>
                  <a:srgbClr val="FF0000"/>
                </a:solidFill>
                <a:latin typeface="Arial" panose="020B0604020202020204" pitchFamily="34" charset="0"/>
                <a:cs typeface="Arial" panose="020B0604020202020204" pitchFamily="34" charset="0"/>
              </a:rPr>
              <a:t>mediu</a:t>
            </a:r>
            <a:r>
              <a:rPr lang="ro-MD" sz="2400" b="1" dirty="0" smtClean="0">
                <a:solidFill>
                  <a:srgbClr val="FF0000"/>
                </a:solidFill>
                <a:latin typeface="Arial" panose="020B0604020202020204" pitchFamily="34" charset="0"/>
                <a:cs typeface="Arial" panose="020B0604020202020204" pitchFamily="34" charset="0"/>
              </a:rPr>
              <a:t>;</a:t>
            </a:r>
          </a:p>
          <a:p>
            <a:pPr>
              <a:buClr>
                <a:srgbClr val="FF0000"/>
              </a:buClr>
              <a:buFont typeface="Wingdings" panose="05000000000000000000" pitchFamily="2" charset="2"/>
              <a:buChar char="§"/>
            </a:pPr>
            <a:endParaRPr lang="ro-MD" sz="2400" b="1" dirty="0">
              <a:solidFill>
                <a:srgbClr val="FF0000"/>
              </a:solidFill>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
            </a:pPr>
            <a:r>
              <a:rPr lang="ro-MD" sz="2400" dirty="0">
                <a:latin typeface="Arial" panose="020B0604020202020204" pitchFamily="34" charset="0"/>
                <a:cs typeface="Arial" panose="020B0604020202020204" pitchFamily="34" charset="0"/>
              </a:rPr>
              <a:t> încălcări a </a:t>
            </a:r>
            <a:r>
              <a:rPr lang="ro-MD" sz="2400" b="1" dirty="0">
                <a:solidFill>
                  <a:srgbClr val="FF0000"/>
                </a:solidFill>
                <a:latin typeface="Arial" panose="020B0604020202020204" pitchFamily="34" charset="0"/>
                <a:cs typeface="Arial" panose="020B0604020202020204" pitchFamily="34" charset="0"/>
              </a:rPr>
              <a:t>drepturilor și libertăților fundamentale </a:t>
            </a:r>
            <a:r>
              <a:rPr lang="ro-MD" sz="2400" dirty="0">
                <a:latin typeface="Arial" panose="020B0604020202020204" pitchFamily="34" charset="0"/>
                <a:cs typeface="Arial" panose="020B0604020202020204" pitchFamily="34" charset="0"/>
              </a:rPr>
              <a:t>ale persoanei</a:t>
            </a:r>
            <a:r>
              <a:rPr lang="ro-MD" sz="2400" dirty="0" smtClean="0">
                <a:latin typeface="Arial" panose="020B0604020202020204" pitchFamily="34" charset="0"/>
                <a:cs typeface="Arial" panose="020B0604020202020204" pitchFamily="34" charset="0"/>
              </a:rPr>
              <a:t>;</a:t>
            </a:r>
          </a:p>
          <a:p>
            <a:pPr>
              <a:buClr>
                <a:srgbClr val="FF0000"/>
              </a:buClr>
              <a:buFont typeface="Wingdings" panose="05000000000000000000" pitchFamily="2" charset="2"/>
              <a:buChar char="§"/>
            </a:pPr>
            <a:endParaRPr lang="ro-MD" sz="2400" dirty="0">
              <a:latin typeface="Arial" panose="020B0604020202020204" pitchFamily="34" charset="0"/>
              <a:cs typeface="Arial" panose="020B0604020202020204" pitchFamily="34" charset="0"/>
            </a:endParaRPr>
          </a:p>
          <a:p>
            <a:pPr>
              <a:buClr>
                <a:srgbClr val="FF0000"/>
              </a:buClr>
              <a:buFont typeface="Wingdings" panose="05000000000000000000" pitchFamily="2" charset="2"/>
              <a:buChar char="§"/>
            </a:pPr>
            <a:r>
              <a:rPr lang="ro-MD" sz="2400" dirty="0">
                <a:latin typeface="Arial" panose="020B0604020202020204" pitchFamily="34" charset="0"/>
                <a:cs typeface="Arial" panose="020B0604020202020204" pitchFamily="34" charset="0"/>
              </a:rPr>
              <a:t>încălcări ce țin de </a:t>
            </a:r>
            <a:r>
              <a:rPr lang="ro-MD" sz="2400" b="1" dirty="0">
                <a:solidFill>
                  <a:srgbClr val="FF0000"/>
                </a:solidFill>
                <a:latin typeface="Arial" panose="020B0604020202020204" pitchFamily="34" charset="0"/>
                <a:cs typeface="Arial" panose="020B0604020202020204" pitchFamily="34" charset="0"/>
              </a:rPr>
              <a:t>securitatea națională</a:t>
            </a:r>
            <a:r>
              <a:rPr lang="ro-MD" sz="2400" dirty="0">
                <a:latin typeface="Arial" panose="020B0604020202020204" pitchFamily="34" charset="0"/>
                <a:cs typeface="Arial" panose="020B0604020202020204" pitchFamily="34" charset="0"/>
              </a:rPr>
              <a:t>, precum și  </a:t>
            </a:r>
          </a:p>
          <a:p>
            <a:pPr>
              <a:buClr>
                <a:srgbClr val="FF0000"/>
              </a:buClr>
              <a:buFont typeface="Wingdings" panose="05000000000000000000" pitchFamily="2" charset="2"/>
              <a:buChar char="§"/>
            </a:pPr>
            <a:r>
              <a:rPr lang="ro-MD" sz="2400" dirty="0">
                <a:latin typeface="Arial" panose="020B0604020202020204" pitchFamily="34" charset="0"/>
                <a:cs typeface="Arial" panose="020B0604020202020204" pitchFamily="34" charset="0"/>
              </a:rPr>
              <a:t>alte încălcări, acțiuni sau inacțiuni care amenință sau prejudiciază interesul public </a:t>
            </a:r>
            <a:r>
              <a:rPr lang="ro-MD" sz="2400" dirty="0" smtClean="0">
                <a:latin typeface="Arial" panose="020B0604020202020204" pitchFamily="34" charset="0"/>
                <a:cs typeface="Arial" panose="020B0604020202020204" pitchFamily="34" charset="0"/>
              </a:rPr>
              <a:t>(</a:t>
            </a:r>
            <a:r>
              <a:rPr lang="ro-MD" sz="2400" b="1" i="1" dirty="0" smtClean="0">
                <a:solidFill>
                  <a:srgbClr val="FF0000"/>
                </a:solidFill>
                <a:latin typeface="Arial" panose="020B0604020202020204" pitchFamily="34" charset="0"/>
                <a:cs typeface="Arial" panose="020B0604020202020204" pitchFamily="34" charset="0"/>
              </a:rPr>
              <a:t>achiziții </a:t>
            </a:r>
            <a:r>
              <a:rPr lang="ro-MD" sz="2400" b="1" i="1" dirty="0">
                <a:solidFill>
                  <a:srgbClr val="FF0000"/>
                </a:solidFill>
                <a:latin typeface="Arial" panose="020B0604020202020204" pitchFamily="34" charset="0"/>
                <a:cs typeface="Arial" panose="020B0604020202020204" pitchFamily="34" charset="0"/>
              </a:rPr>
              <a:t>publice; servicii financiare, prevenirea spălării banilor și a finanțării terorismului; siguranța produselor; securitatea transporturilor; securitatea nucleară; siguranța alimentelor și a hranei pentru animale, </a:t>
            </a:r>
            <a:r>
              <a:rPr lang="ro-MD" sz="2400" b="1" i="1" dirty="0" smtClean="0">
                <a:solidFill>
                  <a:srgbClr val="FF0000"/>
                </a:solidFill>
                <a:latin typeface="Arial" panose="020B0604020202020204" pitchFamily="34" charset="0"/>
                <a:cs typeface="Arial" panose="020B0604020202020204" pitchFamily="34" charset="0"/>
              </a:rPr>
              <a:t>sănătatea </a:t>
            </a:r>
            <a:r>
              <a:rPr lang="ro-MD" sz="2400" b="1" i="1" dirty="0">
                <a:solidFill>
                  <a:srgbClr val="FF0000"/>
                </a:solidFill>
                <a:latin typeface="Arial" panose="020B0604020202020204" pitchFamily="34" charset="0"/>
                <a:cs typeface="Arial" panose="020B0604020202020204" pitchFamily="34" charset="0"/>
              </a:rPr>
              <a:t>publică; protecția consumatorului; protecția vieții private și a datelor cu caracter personal și securitatea rețelelor și a sistemelor </a:t>
            </a:r>
            <a:r>
              <a:rPr lang="ro-MD" sz="2400" b="1" i="1" dirty="0" smtClean="0">
                <a:solidFill>
                  <a:srgbClr val="FF0000"/>
                </a:solidFill>
                <a:latin typeface="Arial" panose="020B0604020202020204" pitchFamily="34" charset="0"/>
                <a:cs typeface="Arial" panose="020B0604020202020204" pitchFamily="34" charset="0"/>
              </a:rPr>
              <a:t>informatice etc.)</a:t>
            </a:r>
            <a:r>
              <a:rPr lang="ro-MD" sz="2400" i="1" dirty="0" smtClean="0">
                <a:latin typeface="Arial" panose="020B0604020202020204" pitchFamily="34" charset="0"/>
                <a:cs typeface="Arial" panose="020B0604020202020204" pitchFamily="34" charset="0"/>
              </a:rPr>
              <a:t>;</a:t>
            </a:r>
            <a:endParaRPr lang="en-US" sz="2400" i="1" dirty="0">
              <a:latin typeface="Arial" panose="020B0604020202020204" pitchFamily="34" charset="0"/>
              <a:cs typeface="Arial" panose="020B0604020202020204" pitchFamily="34" charset="0"/>
            </a:endParaRPr>
          </a:p>
          <a:p>
            <a:endParaRPr lang="ru-RU" dirty="0"/>
          </a:p>
        </p:txBody>
      </p:sp>
    </p:spTree>
    <p:extLst>
      <p:ext uri="{BB962C8B-B14F-4D97-AF65-F5344CB8AC3E}">
        <p14:creationId xmlns:p14="http://schemas.microsoft.com/office/powerpoint/2010/main" val="2836957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740" y="219269"/>
            <a:ext cx="11159410" cy="993711"/>
          </a:xfrm>
        </p:spPr>
        <p:txBody>
          <a:bodyPr>
            <a:normAutofit fontScale="90000"/>
          </a:bodyPr>
          <a:lstStyle/>
          <a:p>
            <a:r>
              <a:rPr lang="ro-RO" sz="3600" b="1" spc="-50" dirty="0">
                <a:solidFill>
                  <a:srgbClr val="FF0000"/>
                </a:solidFill>
                <a:latin typeface="Arial" panose="020B0604020202020204"/>
              </a:rPr>
              <a:t>CATEGORIILE DEZVĂLUIRILOR PRACTICILOR ILEGALE</a:t>
            </a:r>
            <a:endParaRPr lang="ru-RU" sz="3600" dirty="0"/>
          </a:p>
        </p:txBody>
      </p:sp>
      <p:sp>
        <p:nvSpPr>
          <p:cNvPr id="3" name="Content Placeholder 2"/>
          <p:cNvSpPr>
            <a:spLocks noGrp="1"/>
          </p:cNvSpPr>
          <p:nvPr>
            <p:ph idx="1"/>
          </p:nvPr>
        </p:nvSpPr>
        <p:spPr>
          <a:xfrm>
            <a:off x="1306285" y="1502229"/>
            <a:ext cx="10748865" cy="5467738"/>
          </a:xfrm>
        </p:spPr>
        <p:txBody>
          <a:bodyPr/>
          <a:lstStyle/>
          <a:p>
            <a:pPr lvl="0">
              <a:lnSpc>
                <a:spcPct val="90000"/>
              </a:lnSpc>
              <a:spcBef>
                <a:spcPts val="1200"/>
              </a:spcBef>
              <a:buClr>
                <a:srgbClr val="FF0000"/>
              </a:buClr>
              <a:buSzPct val="100000"/>
              <a:buFont typeface="Wingdings" panose="05000000000000000000" pitchFamily="2" charset="2"/>
              <a:buChar char="§"/>
            </a:pPr>
            <a:r>
              <a:rPr lang="ro-MD" sz="2400" b="1" dirty="0" smtClean="0">
                <a:solidFill>
                  <a:srgbClr val="FF0000"/>
                </a:solidFill>
                <a:latin typeface="Arial" panose="020B0604020202020204" pitchFamily="34" charset="0"/>
                <a:cs typeface="Arial" panose="020B0604020202020204" pitchFamily="34" charset="0"/>
              </a:rPr>
              <a:t>internă</a:t>
            </a:r>
            <a:r>
              <a:rPr lang="ro-MD" sz="2400" b="1" dirty="0">
                <a:solidFill>
                  <a:srgbClr val="FF0000"/>
                </a:solidFill>
                <a:latin typeface="Arial" panose="020B0604020202020204" pitchFamily="34" charset="0"/>
                <a:cs typeface="Arial" panose="020B0604020202020204" pitchFamily="34" charset="0"/>
              </a:rPr>
              <a:t>: </a:t>
            </a:r>
            <a:r>
              <a:rPr lang="ro-MD" sz="2400" dirty="0">
                <a:solidFill>
                  <a:schemeClr val="tx1"/>
                </a:solidFill>
                <a:latin typeface="Arial" panose="020B0604020202020204" pitchFamily="34" charset="0"/>
                <a:cs typeface="Arial" panose="020B0604020202020204" pitchFamily="34" charset="0"/>
              </a:rPr>
              <a:t>comunicată angajatorului; </a:t>
            </a:r>
          </a:p>
          <a:p>
            <a:pPr lvl="0">
              <a:lnSpc>
                <a:spcPct val="90000"/>
              </a:lnSpc>
              <a:spcBef>
                <a:spcPts val="1200"/>
              </a:spcBef>
              <a:buClr>
                <a:srgbClr val="FF0000"/>
              </a:buClr>
              <a:buSzPct val="100000"/>
              <a:buFont typeface="Wingdings" panose="05000000000000000000" pitchFamily="2" charset="2"/>
              <a:buChar char="§"/>
            </a:pPr>
            <a:r>
              <a:rPr lang="ro-MD" sz="2400" b="1" dirty="0" smtClean="0">
                <a:solidFill>
                  <a:srgbClr val="FF0000"/>
                </a:solidFill>
                <a:latin typeface="Arial" panose="020B0604020202020204" pitchFamily="34" charset="0"/>
                <a:cs typeface="Arial" panose="020B0604020202020204" pitchFamily="34" charset="0"/>
              </a:rPr>
              <a:t>externă</a:t>
            </a:r>
            <a:r>
              <a:rPr lang="ro-MD" sz="2400" dirty="0">
                <a:solidFill>
                  <a:srgbClr val="FF0000"/>
                </a:solidFill>
                <a:latin typeface="Arial" panose="020B0604020202020204" pitchFamily="34" charset="0"/>
                <a:cs typeface="Arial" panose="020B0604020202020204" pitchFamily="34" charset="0"/>
              </a:rPr>
              <a:t>: </a:t>
            </a:r>
            <a:r>
              <a:rPr lang="ro-MD" sz="2400" dirty="0">
                <a:solidFill>
                  <a:schemeClr val="tx1"/>
                </a:solidFill>
                <a:latin typeface="Arial" panose="020B0604020202020204" pitchFamily="34" charset="0"/>
                <a:cs typeface="Arial" panose="020B0604020202020204" pitchFamily="34" charset="0"/>
              </a:rPr>
              <a:t>comunicată autorităților de examinare - CNA; </a:t>
            </a:r>
          </a:p>
          <a:p>
            <a:pPr lvl="0">
              <a:lnSpc>
                <a:spcPct val="90000"/>
              </a:lnSpc>
              <a:spcBef>
                <a:spcPts val="1200"/>
              </a:spcBef>
              <a:buClr>
                <a:srgbClr val="FF0000"/>
              </a:buClr>
              <a:buSzPct val="100000"/>
              <a:buFont typeface="Wingdings" panose="05000000000000000000" pitchFamily="2" charset="2"/>
              <a:buChar char="§"/>
            </a:pPr>
            <a:r>
              <a:rPr lang="ro-MD" sz="2400" b="1" dirty="0" smtClean="0">
                <a:solidFill>
                  <a:srgbClr val="FF0000"/>
                </a:solidFill>
                <a:latin typeface="Arial" panose="020B0604020202020204" pitchFamily="34" charset="0"/>
                <a:cs typeface="Arial" panose="020B0604020202020204" pitchFamily="34" charset="0"/>
              </a:rPr>
              <a:t>publică</a:t>
            </a:r>
            <a:r>
              <a:rPr lang="ro-MD" sz="2400" b="1" dirty="0">
                <a:solidFill>
                  <a:srgbClr val="FF0000"/>
                </a:solidFill>
                <a:latin typeface="Arial" panose="020B0604020202020204" pitchFamily="34" charset="0"/>
                <a:cs typeface="Arial" panose="020B0604020202020204" pitchFamily="34" charset="0"/>
              </a:rPr>
              <a:t>: </a:t>
            </a:r>
            <a:r>
              <a:rPr lang="ro-MD" sz="2400" dirty="0">
                <a:solidFill>
                  <a:schemeClr val="tx1"/>
                </a:solidFill>
                <a:latin typeface="Arial" panose="020B0604020202020204" pitchFamily="34" charset="0"/>
                <a:cs typeface="Arial" panose="020B0604020202020204" pitchFamily="34" charset="0"/>
              </a:rPr>
              <a:t>comunicată mass-media, societății civile, prin intermediul rețelelor de socializare</a:t>
            </a:r>
          </a:p>
          <a:p>
            <a:pPr lvl="0">
              <a:lnSpc>
                <a:spcPct val="90000"/>
              </a:lnSpc>
              <a:spcBef>
                <a:spcPts val="1200"/>
              </a:spcBef>
              <a:buClr>
                <a:srgbClr val="FF0000"/>
              </a:buClr>
              <a:buSzPct val="100000"/>
              <a:buFont typeface="Wingdings" panose="05000000000000000000" pitchFamily="2" charset="2"/>
              <a:buChar char="§"/>
            </a:pPr>
            <a:endParaRPr lang="ro-MD" sz="2400" dirty="0">
              <a:solidFill>
                <a:schemeClr val="tx1"/>
              </a:solidFill>
              <a:latin typeface="Arial" panose="020B0604020202020204" pitchFamily="34" charset="0"/>
              <a:cs typeface="Arial" panose="020B0604020202020204" pitchFamily="34" charset="0"/>
            </a:endParaRPr>
          </a:p>
          <a:p>
            <a:pPr lvl="0">
              <a:lnSpc>
                <a:spcPct val="90000"/>
              </a:lnSpc>
              <a:spcBef>
                <a:spcPts val="1200"/>
              </a:spcBef>
              <a:buClr>
                <a:srgbClr val="FF0000"/>
              </a:buClr>
              <a:buSzPct val="100000"/>
              <a:buFont typeface="Wingdings" panose="05000000000000000000" pitchFamily="2" charset="2"/>
              <a:buChar char="§"/>
            </a:pPr>
            <a:r>
              <a:rPr lang="ro-MD" sz="2400" dirty="0">
                <a:solidFill>
                  <a:schemeClr val="tx1"/>
                </a:solidFill>
                <a:latin typeface="Arial" panose="020B0604020202020204" pitchFamily="34" charset="0"/>
                <a:cs typeface="Arial" panose="020B0604020202020204" pitchFamily="34" charset="0"/>
              </a:rPr>
              <a:t> Legea </a:t>
            </a:r>
            <a:r>
              <a:rPr lang="ro-MD" sz="2400" b="1" dirty="0">
                <a:solidFill>
                  <a:schemeClr val="tx1"/>
                </a:solidFill>
                <a:latin typeface="Arial" panose="020B0604020202020204" pitchFamily="34" charset="0"/>
                <a:cs typeface="Arial" panose="020B0604020202020204" pitchFamily="34" charset="0"/>
              </a:rPr>
              <a:t>nu prevede obligativitatea respectării unei succesiuni </a:t>
            </a:r>
            <a:r>
              <a:rPr lang="ro-MD" sz="2400" dirty="0">
                <a:solidFill>
                  <a:schemeClr val="tx1"/>
                </a:solidFill>
                <a:latin typeface="Arial" panose="020B0604020202020204" pitchFamily="34" charset="0"/>
                <a:cs typeface="Arial" panose="020B0604020202020204" pitchFamily="34" charset="0"/>
              </a:rPr>
              <a:t>pentru efectuarea dezvăluirilor. </a:t>
            </a:r>
          </a:p>
          <a:p>
            <a:pPr lvl="0">
              <a:lnSpc>
                <a:spcPct val="90000"/>
              </a:lnSpc>
              <a:spcBef>
                <a:spcPts val="1200"/>
              </a:spcBef>
              <a:buClr>
                <a:srgbClr val="FF0000"/>
              </a:buClr>
              <a:buSzPct val="100000"/>
              <a:buFont typeface="Wingdings" panose="05000000000000000000" pitchFamily="2" charset="2"/>
              <a:buChar char="§"/>
            </a:pPr>
            <a:r>
              <a:rPr lang="ro-MD" sz="2400" dirty="0">
                <a:solidFill>
                  <a:schemeClr val="tx1"/>
                </a:solidFill>
                <a:latin typeface="Arial" panose="020B0604020202020204" pitchFamily="34" charset="0"/>
                <a:cs typeface="Arial" panose="020B0604020202020204" pitchFamily="34" charset="0"/>
              </a:rPr>
              <a:t> Este recomandabil să fie utilizat</a:t>
            </a:r>
            <a:r>
              <a:rPr lang="ro-RO" sz="2400" dirty="0">
                <a:solidFill>
                  <a:schemeClr val="tx1"/>
                </a:solidFill>
                <a:latin typeface="Arial" panose="020B0604020202020204" pitchFamily="34" charset="0"/>
                <a:cs typeface="Arial" panose="020B0604020202020204" pitchFamily="34" charset="0"/>
              </a:rPr>
              <a:t>ă</a:t>
            </a:r>
            <a:r>
              <a:rPr lang="ro-MD" sz="2400" dirty="0">
                <a:solidFill>
                  <a:schemeClr val="tx1"/>
                </a:solidFill>
                <a:latin typeface="Arial" panose="020B0604020202020204" pitchFamily="34" charset="0"/>
                <a:cs typeface="Arial" panose="020B0604020202020204" pitchFamily="34" charset="0"/>
              </a:rPr>
              <a:t> prioritar modalitatea dezvăluirii interne (angajatorului)</a:t>
            </a:r>
          </a:p>
          <a:p>
            <a:pPr lvl="0">
              <a:lnSpc>
                <a:spcPct val="90000"/>
              </a:lnSpc>
              <a:spcBef>
                <a:spcPts val="1200"/>
              </a:spcBef>
              <a:buClr>
                <a:srgbClr val="FF0000"/>
              </a:buClr>
              <a:buSzPct val="100000"/>
              <a:buFont typeface="Wingdings" panose="05000000000000000000" pitchFamily="2" charset="2"/>
              <a:buChar char="§"/>
            </a:pPr>
            <a:r>
              <a:rPr lang="ro-MD" sz="2400" dirty="0">
                <a:solidFill>
                  <a:schemeClr val="tx1"/>
                </a:solidFill>
                <a:latin typeface="Arial" panose="020B0604020202020204" pitchFamily="34" charset="0"/>
                <a:cs typeface="Arial" panose="020B0604020202020204" pitchFamily="34" charset="0"/>
              </a:rPr>
              <a:t> Persoana care face dezvăluirea poate selecta alternativ sau cumulativ una din modalitățile oferite de lege pentru dezvăluirea practicilor ilegale.</a:t>
            </a:r>
            <a:endParaRPr lang="ru-RU" sz="2400" dirty="0">
              <a:solidFill>
                <a:schemeClr val="tx1"/>
              </a:solidFill>
              <a:latin typeface="Arial" panose="020B0604020202020204" pitchFamily="34" charset="0"/>
              <a:cs typeface="Arial" panose="020B0604020202020204" pitchFamily="34" charset="0"/>
            </a:endParaRPr>
          </a:p>
          <a:p>
            <a:pPr>
              <a:buClr>
                <a:srgbClr val="FF0000"/>
              </a:buClr>
            </a:pPr>
            <a:endParaRPr lang="ru-RU" dirty="0"/>
          </a:p>
        </p:txBody>
      </p:sp>
    </p:spTree>
    <p:extLst>
      <p:ext uri="{BB962C8B-B14F-4D97-AF65-F5344CB8AC3E}">
        <p14:creationId xmlns:p14="http://schemas.microsoft.com/office/powerpoint/2010/main" val="3804406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33265"/>
            <a:ext cx="9601200" cy="1296955"/>
          </a:xfrm>
        </p:spPr>
        <p:txBody>
          <a:bodyPr>
            <a:normAutofit/>
          </a:bodyPr>
          <a:lstStyle/>
          <a:p>
            <a:r>
              <a:rPr lang="ro-RO" sz="3600" b="1" dirty="0">
                <a:solidFill>
                  <a:srgbClr val="FF0000"/>
                </a:solidFill>
                <a:latin typeface="Arial" panose="020B0604020202020204" pitchFamily="34" charset="0"/>
                <a:cs typeface="Arial" panose="020B0604020202020204" pitchFamily="34" charset="0"/>
              </a:rPr>
              <a:t>SUBIECȚII CARE POT FACE DEZVĂLUIRI</a:t>
            </a:r>
            <a:endParaRPr lang="ru-RU" sz="36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21094" y="1660849"/>
            <a:ext cx="11215396" cy="5001207"/>
          </a:xfrm>
        </p:spPr>
        <p:txBody>
          <a:bodyPr>
            <a:normAutofit lnSpcReduction="10000"/>
          </a:bodyPr>
          <a:lstStyle/>
          <a:p>
            <a:pPr marL="91440" lvl="0" indent="-91440">
              <a:lnSpc>
                <a:spcPct val="90000"/>
              </a:lnSpc>
              <a:spcBef>
                <a:spcPts val="1200"/>
              </a:spcBef>
              <a:buClr>
                <a:srgbClr val="E48312"/>
              </a:buClr>
              <a:buSzPct val="100000"/>
              <a:buFont typeface="Calibri" panose="020F0502020204030204" pitchFamily="34" charset="0"/>
              <a:buChar char=" "/>
            </a:pPr>
            <a:r>
              <a:rPr lang="ro-MD" sz="2400" dirty="0">
                <a:solidFill>
                  <a:schemeClr val="tx1"/>
                </a:solidFill>
                <a:latin typeface="Arial" panose="020B0604020202020204" pitchFamily="34" charset="0"/>
                <a:cs typeface="Arial" panose="020B0604020202020204" pitchFamily="34" charset="0"/>
              </a:rPr>
              <a:t>Angajații – persoană fizică care</a:t>
            </a:r>
            <a:r>
              <a:rPr lang="ro-MD" sz="2400" dirty="0" smtClean="0">
                <a:solidFill>
                  <a:schemeClr val="tx1"/>
                </a:solidFill>
                <a:latin typeface="Arial" panose="020B0604020202020204" pitchFamily="34" charset="0"/>
                <a:cs typeface="Arial" panose="020B0604020202020204" pitchFamily="34" charset="0"/>
              </a:rPr>
              <a:t>:</a:t>
            </a:r>
          </a:p>
          <a:p>
            <a:pPr marL="91440" lvl="0" indent="-91440">
              <a:lnSpc>
                <a:spcPct val="90000"/>
              </a:lnSpc>
              <a:spcBef>
                <a:spcPts val="1200"/>
              </a:spcBef>
              <a:buClr>
                <a:srgbClr val="E48312"/>
              </a:buClr>
              <a:buSzPct val="100000"/>
              <a:buFont typeface="Calibri" panose="020F0502020204030204" pitchFamily="34" charset="0"/>
              <a:buChar char=" "/>
            </a:pPr>
            <a:endParaRPr lang="ro-MD" sz="2400" dirty="0">
              <a:solidFill>
                <a:schemeClr val="tx1"/>
              </a:solidFill>
              <a:latin typeface="Arial" panose="020B0604020202020204" pitchFamily="34" charset="0"/>
              <a:cs typeface="Arial" panose="020B0604020202020204" pitchFamily="34" charset="0"/>
            </a:endParaRPr>
          </a:p>
          <a:p>
            <a:pPr lvl="0">
              <a:lnSpc>
                <a:spcPct val="90000"/>
              </a:lnSpc>
              <a:spcBef>
                <a:spcPts val="1200"/>
              </a:spcBef>
              <a:buClr>
                <a:srgbClr val="FF0000"/>
              </a:buClr>
              <a:buSzPct val="100000"/>
              <a:buFont typeface="Wingdings" panose="05000000000000000000" pitchFamily="2" charset="2"/>
              <a:buChar char="§"/>
            </a:pPr>
            <a:r>
              <a:rPr lang="ro-MD" sz="2400" dirty="0">
                <a:solidFill>
                  <a:schemeClr val="tx1"/>
                </a:solidFill>
                <a:latin typeface="Arial" panose="020B0604020202020204" pitchFamily="34" charset="0"/>
                <a:cs typeface="Arial" panose="020B0604020202020204" pitchFamily="34" charset="0"/>
              </a:rPr>
              <a:t> are sau a avut </a:t>
            </a:r>
            <a:r>
              <a:rPr lang="ro-MD" sz="2400" b="1" dirty="0">
                <a:solidFill>
                  <a:srgbClr val="FF0000"/>
                </a:solidFill>
                <a:latin typeface="Arial" panose="020B0604020202020204" pitchFamily="34" charset="0"/>
                <a:cs typeface="Arial" panose="020B0604020202020204" pitchFamily="34" charset="0"/>
              </a:rPr>
              <a:t>în ultimele 12 luni </a:t>
            </a:r>
            <a:r>
              <a:rPr lang="ro-MD" sz="2400" dirty="0">
                <a:solidFill>
                  <a:schemeClr val="tx1"/>
                </a:solidFill>
                <a:latin typeface="Arial" panose="020B0604020202020204" pitchFamily="34" charset="0"/>
                <a:cs typeface="Arial" panose="020B0604020202020204" pitchFamily="34" charset="0"/>
              </a:rPr>
              <a:t>calitate de </a:t>
            </a:r>
            <a:r>
              <a:rPr lang="ro-MD" sz="2400" b="1" dirty="0">
                <a:solidFill>
                  <a:srgbClr val="FF0000"/>
                </a:solidFill>
                <a:latin typeface="Arial" panose="020B0604020202020204" pitchFamily="34" charset="0"/>
                <a:cs typeface="Arial" panose="020B0604020202020204" pitchFamily="34" charset="0"/>
              </a:rPr>
              <a:t>salariat</a:t>
            </a:r>
            <a:r>
              <a:rPr lang="ro-MD" sz="2400" dirty="0">
                <a:solidFill>
                  <a:schemeClr val="tx1"/>
                </a:solidFill>
                <a:latin typeface="Arial" panose="020B0604020202020204" pitchFamily="34" charset="0"/>
                <a:cs typeface="Arial" panose="020B0604020202020204" pitchFamily="34" charset="0"/>
              </a:rPr>
              <a:t> în sensul legislației muncii în raport cu un angajator;</a:t>
            </a:r>
          </a:p>
          <a:p>
            <a:pPr lvl="0">
              <a:lnSpc>
                <a:spcPct val="90000"/>
              </a:lnSpc>
              <a:spcBef>
                <a:spcPts val="1200"/>
              </a:spcBef>
              <a:buClr>
                <a:srgbClr val="FF0000"/>
              </a:buClr>
              <a:buSzPct val="100000"/>
              <a:buFont typeface="Wingdings" panose="05000000000000000000" pitchFamily="2" charset="2"/>
              <a:buChar char="§"/>
            </a:pPr>
            <a:r>
              <a:rPr lang="ro-MD" sz="2400" dirty="0">
                <a:solidFill>
                  <a:schemeClr val="tx1"/>
                </a:solidFill>
                <a:latin typeface="Arial" panose="020B0604020202020204" pitchFamily="34" charset="0"/>
                <a:cs typeface="Arial" panose="020B0604020202020204" pitchFamily="34" charset="0"/>
              </a:rPr>
              <a:t>are sau a avut în ultimele 12 luni calitate de </a:t>
            </a:r>
            <a:r>
              <a:rPr lang="ro-MD" sz="2400" b="1" dirty="0">
                <a:solidFill>
                  <a:srgbClr val="FF0000"/>
                </a:solidFill>
                <a:latin typeface="Arial" panose="020B0604020202020204" pitchFamily="34" charset="0"/>
                <a:cs typeface="Arial" panose="020B0604020202020204" pitchFamily="34" charset="0"/>
              </a:rPr>
              <a:t>stagiar sau voluntar </a:t>
            </a:r>
            <a:r>
              <a:rPr lang="ro-MD" sz="2400" dirty="0">
                <a:solidFill>
                  <a:schemeClr val="tx1"/>
                </a:solidFill>
                <a:latin typeface="Arial" panose="020B0604020202020204" pitchFamily="34" charset="0"/>
                <a:cs typeface="Arial" panose="020B0604020202020204" pitchFamily="34" charset="0"/>
              </a:rPr>
              <a:t>în raport cu un angajator</a:t>
            </a:r>
          </a:p>
          <a:p>
            <a:pPr lvl="0">
              <a:lnSpc>
                <a:spcPct val="90000"/>
              </a:lnSpc>
              <a:spcBef>
                <a:spcPts val="1200"/>
              </a:spcBef>
              <a:buClr>
                <a:srgbClr val="C00000"/>
              </a:buClr>
              <a:buSzPct val="100000"/>
              <a:buFont typeface="Wingdings" panose="05000000000000000000" pitchFamily="2" charset="2"/>
              <a:buChar char="§"/>
            </a:pPr>
            <a:r>
              <a:rPr lang="ro-MD" sz="2400" dirty="0">
                <a:solidFill>
                  <a:schemeClr val="tx1"/>
                </a:solidFill>
                <a:latin typeface="Arial" panose="020B0604020202020204" pitchFamily="34" charset="0"/>
                <a:cs typeface="Arial" panose="020B0604020202020204" pitchFamily="34" charset="0"/>
              </a:rPr>
              <a:t>are sau a avut în ultimele 12 luni </a:t>
            </a:r>
            <a:r>
              <a:rPr lang="ro-MD" sz="2400" b="1" dirty="0">
                <a:solidFill>
                  <a:srgbClr val="FF0000"/>
                </a:solidFill>
                <a:latin typeface="Arial" panose="020B0604020202020204" pitchFamily="34" charset="0"/>
                <a:cs typeface="Arial" panose="020B0604020202020204" pitchFamily="34" charset="0"/>
              </a:rPr>
              <a:t>raporturi juridice contractuale, civile cu un angajator</a:t>
            </a:r>
            <a:r>
              <a:rPr lang="ro-MD" sz="2400" dirty="0" smtClean="0">
                <a:solidFill>
                  <a:srgbClr val="FF0000"/>
                </a:solidFill>
                <a:latin typeface="Arial" panose="020B0604020202020204" pitchFamily="34" charset="0"/>
                <a:cs typeface="Arial" panose="020B0604020202020204" pitchFamily="34" charset="0"/>
              </a:rPr>
              <a:t>;</a:t>
            </a:r>
          </a:p>
          <a:p>
            <a:pPr>
              <a:lnSpc>
                <a:spcPct val="90000"/>
              </a:lnSpc>
              <a:spcBef>
                <a:spcPts val="1200"/>
              </a:spcBef>
              <a:buClr>
                <a:srgbClr val="C00000"/>
              </a:buClr>
              <a:buSzPct val="100000"/>
              <a:buFont typeface="Wingdings" panose="05000000000000000000" pitchFamily="2" charset="2"/>
              <a:buChar char="§"/>
            </a:pPr>
            <a:r>
              <a:rPr lang="ro-MD" sz="2400" b="1" dirty="0">
                <a:solidFill>
                  <a:srgbClr val="FF0000"/>
                </a:solidFill>
                <a:latin typeface="Arial" panose="020B0604020202020204" pitchFamily="34" charset="0"/>
                <a:cs typeface="Arial" panose="020B0604020202020204" pitchFamily="34" charset="0"/>
              </a:rPr>
              <a:t>!!! Important: </a:t>
            </a:r>
            <a:r>
              <a:rPr lang="ro-MD" sz="2400" dirty="0">
                <a:solidFill>
                  <a:schemeClr val="tx1"/>
                </a:solidFill>
                <a:latin typeface="Arial" panose="020B0604020202020204" pitchFamily="34" charset="0"/>
                <a:cs typeface="Arial" panose="020B0604020202020204" pitchFamily="34" charset="0"/>
              </a:rPr>
              <a:t>Chiar </a:t>
            </a:r>
            <a:r>
              <a:rPr lang="ro-MD" sz="2400" b="1" dirty="0">
                <a:solidFill>
                  <a:schemeClr val="tx1"/>
                </a:solidFill>
                <a:latin typeface="Arial" panose="020B0604020202020204" pitchFamily="34" charset="0"/>
                <a:cs typeface="Arial" panose="020B0604020202020204" pitchFamily="34" charset="0"/>
              </a:rPr>
              <a:t>dacă persoana s-a eliberat</a:t>
            </a:r>
            <a:r>
              <a:rPr lang="ro-MD" sz="2400" dirty="0">
                <a:solidFill>
                  <a:schemeClr val="tx1"/>
                </a:solidFill>
                <a:latin typeface="Arial" panose="020B0604020202020204" pitchFamily="34" charset="0"/>
                <a:cs typeface="Arial" panose="020B0604020202020204" pitchFamily="34" charset="0"/>
              </a:rPr>
              <a:t> sau a întrerupt/încheiat raporturile contractuale civile din cadrul autorității/instituției/organizației (angajatorului) în privința căreia face dezvăluirea, </a:t>
            </a:r>
            <a:r>
              <a:rPr lang="ro-MD" sz="2400" b="1" dirty="0">
                <a:solidFill>
                  <a:schemeClr val="tx1"/>
                </a:solidFill>
                <a:latin typeface="Arial" panose="020B0604020202020204" pitchFamily="34" charset="0"/>
                <a:cs typeface="Arial" panose="020B0604020202020204" pitchFamily="34" charset="0"/>
              </a:rPr>
              <a:t>ea își păstrează statutul de angajat, cu condiția să nu fi expirat termenul de 12 luni din data cînd deținea acest statut</a:t>
            </a:r>
            <a:r>
              <a:rPr lang="ro-MD" sz="2400" dirty="0">
                <a:solidFill>
                  <a:schemeClr val="tx1"/>
                </a:solidFill>
                <a:latin typeface="Arial" panose="020B0604020202020204" pitchFamily="34" charset="0"/>
                <a:cs typeface="Arial" panose="020B0604020202020204" pitchFamily="34" charset="0"/>
              </a:rPr>
              <a:t>. </a:t>
            </a:r>
          </a:p>
          <a:p>
            <a:pPr lvl="0">
              <a:lnSpc>
                <a:spcPct val="90000"/>
              </a:lnSpc>
              <a:spcBef>
                <a:spcPts val="1200"/>
              </a:spcBef>
              <a:buClr>
                <a:srgbClr val="C00000"/>
              </a:buClr>
              <a:buSzPct val="100000"/>
              <a:buFont typeface="Wingdings" panose="05000000000000000000" pitchFamily="2" charset="2"/>
              <a:buChar char="§"/>
            </a:pPr>
            <a:endParaRPr lang="ro-MD" sz="2400" dirty="0">
              <a:solidFill>
                <a:srgbClr val="FF0000"/>
              </a:solidFill>
              <a:latin typeface="Arial" panose="020B0604020202020204"/>
            </a:endParaRPr>
          </a:p>
          <a:p>
            <a:endParaRPr lang="ru-RU" dirty="0"/>
          </a:p>
        </p:txBody>
      </p:sp>
    </p:spTree>
    <p:extLst>
      <p:ext uri="{BB962C8B-B14F-4D97-AF65-F5344CB8AC3E}">
        <p14:creationId xmlns:p14="http://schemas.microsoft.com/office/powerpoint/2010/main" val="2070998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67139"/>
          </a:xfrm>
        </p:spPr>
        <p:txBody>
          <a:bodyPr>
            <a:normAutofit/>
          </a:bodyPr>
          <a:lstStyle/>
          <a:p>
            <a:r>
              <a:rPr lang="ro-RO" sz="3600" b="1" dirty="0" smtClean="0">
                <a:solidFill>
                  <a:srgbClr val="FF0000"/>
                </a:solidFill>
                <a:latin typeface="Arial" panose="020B0604020202020204" pitchFamily="34" charset="0"/>
                <a:cs typeface="Arial" panose="020B0604020202020204" pitchFamily="34" charset="0"/>
              </a:rPr>
              <a:t>REGULA ”BUNEI CREDINȚE”</a:t>
            </a:r>
            <a:endParaRPr lang="ru-RU" sz="36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71600" y="1791478"/>
            <a:ext cx="10636898" cy="5001208"/>
          </a:xfrm>
        </p:spPr>
        <p:txBody>
          <a:bodyPr/>
          <a:lstStyle/>
          <a:p>
            <a:pPr lvl="0">
              <a:lnSpc>
                <a:spcPct val="90000"/>
              </a:lnSpc>
              <a:spcBef>
                <a:spcPts val="1200"/>
              </a:spcBef>
              <a:buClr>
                <a:srgbClr val="FF0000"/>
              </a:buClr>
              <a:buSzPct val="100000"/>
              <a:buFont typeface="Wingdings" panose="05000000000000000000" pitchFamily="2" charset="2"/>
              <a:buChar char="§"/>
            </a:pPr>
            <a:r>
              <a:rPr lang="ro-MD" sz="2200" dirty="0">
                <a:solidFill>
                  <a:srgbClr val="000000"/>
                </a:solidFill>
                <a:latin typeface="Arial" panose="020B0604020202020204"/>
              </a:rPr>
              <a:t>Buna-credință a angajatului - standard de conduită, exprimat prin corectitudine, onestitate și responsabilitate</a:t>
            </a:r>
          </a:p>
          <a:p>
            <a:pPr lvl="0">
              <a:lnSpc>
                <a:spcPct val="90000"/>
              </a:lnSpc>
              <a:spcBef>
                <a:spcPts val="1200"/>
              </a:spcBef>
              <a:buClr>
                <a:srgbClr val="FF0000"/>
              </a:buClr>
              <a:buSzPct val="100000"/>
              <a:buFont typeface="Wingdings" panose="05000000000000000000" pitchFamily="2" charset="2"/>
              <a:buChar char="§"/>
            </a:pPr>
            <a:endParaRPr lang="ro-MD" sz="2200" dirty="0">
              <a:solidFill>
                <a:srgbClr val="000000"/>
              </a:solidFill>
              <a:latin typeface="Arial" panose="020B0604020202020204"/>
            </a:endParaRPr>
          </a:p>
          <a:p>
            <a:pPr lvl="0">
              <a:lnSpc>
                <a:spcPct val="90000"/>
              </a:lnSpc>
              <a:spcBef>
                <a:spcPts val="1200"/>
              </a:spcBef>
              <a:buClr>
                <a:srgbClr val="FF0000"/>
              </a:buClr>
              <a:buSzPct val="100000"/>
              <a:buFont typeface="Wingdings" panose="05000000000000000000" pitchFamily="2" charset="2"/>
              <a:buChar char="§"/>
            </a:pPr>
            <a:r>
              <a:rPr lang="ro-MD" sz="2200" dirty="0">
                <a:solidFill>
                  <a:srgbClr val="000000"/>
                </a:solidFill>
                <a:latin typeface="Arial" panose="020B0604020202020204"/>
              </a:rPr>
              <a:t> Dezvăluirea practicii ilegale  de către un angajat </a:t>
            </a:r>
            <a:r>
              <a:rPr lang="ro-MD" sz="2200" b="1" dirty="0">
                <a:solidFill>
                  <a:srgbClr val="FF0000"/>
                </a:solidFill>
                <a:latin typeface="Arial" panose="020B0604020202020204"/>
              </a:rPr>
              <a:t>se prezumă a fi veridică pînă la proba contrară</a:t>
            </a:r>
            <a:r>
              <a:rPr lang="ro-MD" sz="2200" dirty="0">
                <a:solidFill>
                  <a:srgbClr val="000000"/>
                </a:solidFill>
                <a:latin typeface="Arial" panose="020B0604020202020204"/>
              </a:rPr>
              <a:t>. </a:t>
            </a:r>
          </a:p>
          <a:p>
            <a:pPr lvl="0">
              <a:lnSpc>
                <a:spcPct val="90000"/>
              </a:lnSpc>
              <a:spcBef>
                <a:spcPts val="1200"/>
              </a:spcBef>
              <a:buClr>
                <a:srgbClr val="FF0000"/>
              </a:buClr>
              <a:buSzPct val="100000"/>
              <a:buFont typeface="Wingdings" panose="05000000000000000000" pitchFamily="2" charset="2"/>
              <a:buChar char="§"/>
            </a:pPr>
            <a:endParaRPr lang="ro-MD" sz="2200" dirty="0">
              <a:solidFill>
                <a:srgbClr val="000000"/>
              </a:solidFill>
              <a:latin typeface="Arial" panose="020B0604020202020204"/>
            </a:endParaRPr>
          </a:p>
          <a:p>
            <a:pPr lvl="0">
              <a:lnSpc>
                <a:spcPct val="90000"/>
              </a:lnSpc>
              <a:spcBef>
                <a:spcPts val="1200"/>
              </a:spcBef>
              <a:buClr>
                <a:srgbClr val="FF0000"/>
              </a:buClr>
              <a:buSzPct val="100000"/>
              <a:buFont typeface="Wingdings" panose="05000000000000000000" pitchFamily="2" charset="2"/>
              <a:buChar char="§"/>
            </a:pPr>
            <a:r>
              <a:rPr lang="ro-MD" sz="2200" dirty="0">
                <a:solidFill>
                  <a:srgbClr val="000000"/>
                </a:solidFill>
                <a:latin typeface="Arial" panose="020B0604020202020204"/>
              </a:rPr>
              <a:t>Sarcina probei revine angajatorului</a:t>
            </a:r>
          </a:p>
          <a:p>
            <a:pPr lvl="0">
              <a:lnSpc>
                <a:spcPct val="90000"/>
              </a:lnSpc>
              <a:spcBef>
                <a:spcPts val="1200"/>
              </a:spcBef>
              <a:buClr>
                <a:srgbClr val="FF0000"/>
              </a:buClr>
              <a:buSzPct val="100000"/>
              <a:buFont typeface="Wingdings" panose="05000000000000000000" pitchFamily="2" charset="2"/>
              <a:buChar char="§"/>
            </a:pPr>
            <a:endParaRPr lang="ro-MD" sz="2200" dirty="0">
              <a:solidFill>
                <a:srgbClr val="000000"/>
              </a:solidFill>
              <a:latin typeface="Arial" panose="020B0604020202020204"/>
            </a:endParaRPr>
          </a:p>
          <a:p>
            <a:pPr lvl="0">
              <a:lnSpc>
                <a:spcPct val="90000"/>
              </a:lnSpc>
              <a:spcBef>
                <a:spcPts val="1200"/>
              </a:spcBef>
              <a:buClr>
                <a:srgbClr val="FF0000"/>
              </a:buClr>
              <a:buSzPct val="100000"/>
              <a:buFont typeface="Wingdings" panose="05000000000000000000" pitchFamily="2" charset="2"/>
              <a:buChar char="§"/>
            </a:pPr>
            <a:r>
              <a:rPr lang="ro-MD" sz="2200" dirty="0">
                <a:solidFill>
                  <a:srgbClr val="000000"/>
                </a:solidFill>
                <a:latin typeface="Arial" panose="020B0604020202020204"/>
              </a:rPr>
              <a:t> Angajatul </a:t>
            </a:r>
            <a:r>
              <a:rPr lang="ro-MD" sz="2200" b="1" dirty="0">
                <a:solidFill>
                  <a:srgbClr val="FF0000"/>
                </a:solidFill>
                <a:latin typeface="Arial" panose="020B0604020202020204"/>
              </a:rPr>
              <a:t>se consideră de bună-credință </a:t>
            </a:r>
            <a:r>
              <a:rPr lang="ro-MD" sz="2200" dirty="0">
                <a:solidFill>
                  <a:schemeClr val="tx1"/>
                </a:solidFill>
                <a:latin typeface="Arial" panose="020B0604020202020204"/>
              </a:rPr>
              <a:t>dacă dezvăluirea practicii ilegale pe care a făcut-o</a:t>
            </a:r>
            <a:r>
              <a:rPr lang="ro-MD" sz="2200" dirty="0">
                <a:solidFill>
                  <a:srgbClr val="000000">
                    <a:lumMod val="75000"/>
                    <a:lumOff val="25000"/>
                  </a:srgbClr>
                </a:solidFill>
                <a:latin typeface="Arial" panose="020B0604020202020204"/>
              </a:rPr>
              <a:t> </a:t>
            </a:r>
            <a:r>
              <a:rPr lang="ro-MD" sz="2200" b="1" dirty="0">
                <a:solidFill>
                  <a:srgbClr val="FF0000"/>
                </a:solidFill>
                <a:latin typeface="Arial" panose="020B0604020202020204"/>
              </a:rPr>
              <a:t>este veridică sau dacă angajatul are convingerea rezonabilă că este veridică și amenință sau prejudiciază interesul public. </a:t>
            </a:r>
          </a:p>
        </p:txBody>
      </p:sp>
    </p:spTree>
    <p:extLst>
      <p:ext uri="{BB962C8B-B14F-4D97-AF65-F5344CB8AC3E}">
        <p14:creationId xmlns:p14="http://schemas.microsoft.com/office/powerpoint/2010/main" val="2434896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67139"/>
          </a:xfrm>
        </p:spPr>
        <p:txBody>
          <a:bodyPr>
            <a:normAutofit/>
          </a:bodyPr>
          <a:lstStyle/>
          <a:p>
            <a:r>
              <a:rPr lang="ro-RO" sz="3600" b="1" dirty="0" smtClean="0">
                <a:solidFill>
                  <a:srgbClr val="FF0000"/>
                </a:solidFill>
                <a:latin typeface="Arial" panose="020B0604020202020204" pitchFamily="34" charset="0"/>
                <a:cs typeface="Arial" panose="020B0604020202020204" pitchFamily="34" charset="0"/>
              </a:rPr>
              <a:t>ANGAJATORII. OBLIGAȚII</a:t>
            </a:r>
            <a:endParaRPr lang="ru-RU" sz="36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59633" y="1352939"/>
            <a:ext cx="10702212" cy="5271797"/>
          </a:xfrm>
        </p:spPr>
        <p:txBody>
          <a:bodyPr>
            <a:normAutofit fontScale="70000" lnSpcReduction="20000"/>
          </a:bodyPr>
          <a:lstStyle/>
          <a:p>
            <a:pPr>
              <a:buClr>
                <a:srgbClr val="FF0000"/>
              </a:buClr>
            </a:pPr>
            <a:r>
              <a:rPr lang="ro-MD" sz="3200" dirty="0" smtClean="0">
                <a:latin typeface="Arial" panose="020B0604020202020204" pitchFamily="34" charset="0"/>
                <a:cs typeface="Arial" panose="020B0604020202020204" pitchFamily="34" charset="0"/>
              </a:rPr>
              <a:t>să </a:t>
            </a:r>
            <a:r>
              <a:rPr lang="ro-MD" sz="3200" dirty="0">
                <a:latin typeface="Arial" panose="020B0604020202020204" pitchFamily="34" charset="0"/>
                <a:cs typeface="Arial" panose="020B0604020202020204" pitchFamily="34" charset="0"/>
              </a:rPr>
              <a:t>adopte actele administrative cu referire la examinarea şi raportarea internă a dezvăluirilor practicilor ilegale de către </a:t>
            </a:r>
            <a:r>
              <a:rPr lang="ro-MD" sz="3200" dirty="0" err="1">
                <a:latin typeface="Arial" panose="020B0604020202020204" pitchFamily="34" charset="0"/>
                <a:cs typeface="Arial" panose="020B0604020202020204" pitchFamily="34" charset="0"/>
              </a:rPr>
              <a:t>angajaţi</a:t>
            </a:r>
            <a:r>
              <a:rPr lang="ro-MD" sz="3200" dirty="0" smtClean="0">
                <a:latin typeface="Arial" panose="020B0604020202020204" pitchFamily="34" charset="0"/>
                <a:cs typeface="Arial" panose="020B0604020202020204" pitchFamily="34" charset="0"/>
              </a:rPr>
              <a:t>;</a:t>
            </a:r>
          </a:p>
          <a:p>
            <a:pPr>
              <a:buClr>
                <a:srgbClr val="FF0000"/>
              </a:buClr>
            </a:pPr>
            <a:endParaRPr lang="ro-MD" sz="3200" dirty="0">
              <a:latin typeface="Arial" panose="020B0604020202020204" pitchFamily="34" charset="0"/>
              <a:cs typeface="Arial" panose="020B0604020202020204" pitchFamily="34" charset="0"/>
            </a:endParaRPr>
          </a:p>
          <a:p>
            <a:pPr>
              <a:buClr>
                <a:srgbClr val="FF0000"/>
              </a:buClr>
            </a:pPr>
            <a:r>
              <a:rPr lang="ro-MD" sz="3200" dirty="0" smtClean="0">
                <a:latin typeface="Arial" panose="020B0604020202020204" pitchFamily="34" charset="0"/>
                <a:cs typeface="Arial" panose="020B0604020202020204" pitchFamily="34" charset="0"/>
              </a:rPr>
              <a:t>să </a:t>
            </a:r>
            <a:r>
              <a:rPr lang="ro-MD" sz="3200" dirty="0">
                <a:latin typeface="Arial" panose="020B0604020202020204" pitchFamily="34" charset="0"/>
                <a:cs typeface="Arial" panose="020B0604020202020204" pitchFamily="34" charset="0"/>
              </a:rPr>
              <a:t>desemneze persoana/subdiviziunea responsabilă de </a:t>
            </a:r>
            <a:r>
              <a:rPr lang="ro-MD" sz="3200" dirty="0" err="1">
                <a:latin typeface="Arial" panose="020B0604020202020204" pitchFamily="34" charset="0"/>
                <a:cs typeface="Arial" panose="020B0604020202020204" pitchFamily="34" charset="0"/>
              </a:rPr>
              <a:t>recepţionarea</a:t>
            </a:r>
            <a:r>
              <a:rPr lang="ro-MD" sz="3200" dirty="0">
                <a:latin typeface="Arial" panose="020B0604020202020204" pitchFamily="34" charset="0"/>
                <a:cs typeface="Arial" panose="020B0604020202020204" pitchFamily="34" charset="0"/>
              </a:rPr>
              <a:t>, înregistrarea dezvăluirilor interne şi întreprinderea </a:t>
            </a:r>
            <a:r>
              <a:rPr lang="ro-MD" sz="3200" dirty="0" err="1">
                <a:latin typeface="Arial" panose="020B0604020202020204" pitchFamily="34" charset="0"/>
                <a:cs typeface="Arial" panose="020B0604020202020204" pitchFamily="34" charset="0"/>
              </a:rPr>
              <a:t>acţiunilor</a:t>
            </a:r>
            <a:r>
              <a:rPr lang="ro-MD" sz="3200" dirty="0">
                <a:latin typeface="Arial" panose="020B0604020202020204" pitchFamily="34" charset="0"/>
                <a:cs typeface="Arial" panose="020B0604020202020204" pitchFamily="34" charset="0"/>
              </a:rPr>
              <a:t> de examinare şi de </a:t>
            </a:r>
            <a:r>
              <a:rPr lang="ro-MD" sz="3200" dirty="0" err="1">
                <a:latin typeface="Arial" panose="020B0604020202020204" pitchFamily="34" charset="0"/>
                <a:cs typeface="Arial" panose="020B0604020202020204" pitchFamily="34" charset="0"/>
              </a:rPr>
              <a:t>soluţionare</a:t>
            </a:r>
            <a:r>
              <a:rPr lang="ro-MD" sz="3200" dirty="0">
                <a:latin typeface="Arial" panose="020B0604020202020204" pitchFamily="34" charset="0"/>
                <a:cs typeface="Arial" panose="020B0604020202020204" pitchFamily="34" charset="0"/>
              </a:rPr>
              <a:t> a acestora, precum şi de </a:t>
            </a:r>
            <a:r>
              <a:rPr lang="ro-MD" sz="3200" dirty="0" err="1">
                <a:latin typeface="Arial" panose="020B0604020202020204" pitchFamily="34" charset="0"/>
                <a:cs typeface="Arial" panose="020B0604020202020204" pitchFamily="34" charset="0"/>
              </a:rPr>
              <a:t>ţinerea</a:t>
            </a:r>
            <a:r>
              <a:rPr lang="ro-MD" sz="3200" dirty="0">
                <a:latin typeface="Arial" panose="020B0604020202020204" pitchFamily="34" charset="0"/>
                <a:cs typeface="Arial" panose="020B0604020202020204" pitchFamily="34" charset="0"/>
              </a:rPr>
              <a:t> Registrului dezvăluirilor practicilor ilegale şi al avertizărilor de integritate</a:t>
            </a:r>
            <a:r>
              <a:rPr lang="ro-MD" sz="3200" dirty="0" smtClean="0">
                <a:latin typeface="Arial" panose="020B0604020202020204" pitchFamily="34" charset="0"/>
                <a:cs typeface="Arial" panose="020B0604020202020204" pitchFamily="34" charset="0"/>
              </a:rPr>
              <a:t>;</a:t>
            </a:r>
          </a:p>
          <a:p>
            <a:pPr>
              <a:buClr>
                <a:srgbClr val="FF0000"/>
              </a:buClr>
            </a:pPr>
            <a:endParaRPr lang="ro-MD" sz="3200" dirty="0">
              <a:latin typeface="Arial" panose="020B0604020202020204" pitchFamily="34" charset="0"/>
              <a:cs typeface="Arial" panose="020B0604020202020204" pitchFamily="34" charset="0"/>
            </a:endParaRPr>
          </a:p>
          <a:p>
            <a:pPr>
              <a:buClr>
                <a:srgbClr val="FF0000"/>
              </a:buClr>
            </a:pPr>
            <a:r>
              <a:rPr lang="ro-MD" sz="3200" dirty="0" smtClean="0">
                <a:latin typeface="Arial" panose="020B0604020202020204" pitchFamily="34" charset="0"/>
                <a:cs typeface="Arial" panose="020B0604020202020204" pitchFamily="34" charset="0"/>
              </a:rPr>
              <a:t>să </a:t>
            </a:r>
            <a:r>
              <a:rPr lang="ro-MD" sz="3200" dirty="0">
                <a:latin typeface="Arial" panose="020B0604020202020204" pitchFamily="34" charset="0"/>
                <a:cs typeface="Arial" panose="020B0604020202020204" pitchFamily="34" charset="0"/>
              </a:rPr>
              <a:t>asigure, personal sau, după caz, prin intermediul persoanei/subdiviziunii responsabile, </a:t>
            </a:r>
            <a:r>
              <a:rPr lang="ro-MD" sz="3200" dirty="0" err="1">
                <a:latin typeface="Arial" panose="020B0604020202020204" pitchFamily="34" charset="0"/>
                <a:cs typeface="Arial" panose="020B0604020202020204" pitchFamily="34" charset="0"/>
              </a:rPr>
              <a:t>recepţionarea</a:t>
            </a:r>
            <a:r>
              <a:rPr lang="ro-MD" sz="3200" dirty="0">
                <a:latin typeface="Arial" panose="020B0604020202020204" pitchFamily="34" charset="0"/>
                <a:cs typeface="Arial" panose="020B0604020202020204" pitchFamily="34" charset="0"/>
              </a:rPr>
              <a:t>, înregistrarea şi examinarea în </a:t>
            </a:r>
            <a:r>
              <a:rPr lang="ro-MD" sz="3200" dirty="0" err="1">
                <a:latin typeface="Arial" panose="020B0604020202020204" pitchFamily="34" charset="0"/>
                <a:cs typeface="Arial" panose="020B0604020202020204" pitchFamily="34" charset="0"/>
              </a:rPr>
              <a:t>condiţii</a:t>
            </a:r>
            <a:r>
              <a:rPr lang="ro-MD" sz="3200" dirty="0">
                <a:latin typeface="Arial" panose="020B0604020202020204" pitchFamily="34" charset="0"/>
                <a:cs typeface="Arial" panose="020B0604020202020204" pitchFamily="34" charset="0"/>
              </a:rPr>
              <a:t> de </a:t>
            </a:r>
            <a:r>
              <a:rPr lang="ro-MD" sz="3200" dirty="0" err="1">
                <a:latin typeface="Arial" panose="020B0604020202020204" pitchFamily="34" charset="0"/>
                <a:cs typeface="Arial" panose="020B0604020202020204" pitchFamily="34" charset="0"/>
              </a:rPr>
              <a:t>confidenţialitate</a:t>
            </a:r>
            <a:r>
              <a:rPr lang="ro-MD" sz="3200" dirty="0">
                <a:latin typeface="Arial" panose="020B0604020202020204" pitchFamily="34" charset="0"/>
                <a:cs typeface="Arial" panose="020B0604020202020204" pitchFamily="34" charset="0"/>
              </a:rPr>
              <a:t> a dezvăluirilor interne ale practicilor ilegale şi a avertizărilor de integritate depuse de către </a:t>
            </a:r>
            <a:r>
              <a:rPr lang="ro-MD" sz="3200" dirty="0" err="1">
                <a:latin typeface="Arial" panose="020B0604020202020204" pitchFamily="34" charset="0"/>
                <a:cs typeface="Arial" panose="020B0604020202020204" pitchFamily="34" charset="0"/>
              </a:rPr>
              <a:t>angajaţi</a:t>
            </a:r>
            <a:r>
              <a:rPr lang="ro-MD" sz="3200" dirty="0">
                <a:latin typeface="Arial" panose="020B0604020202020204" pitchFamily="34" charset="0"/>
                <a:cs typeface="Arial" panose="020B0604020202020204" pitchFamily="34" charset="0"/>
              </a:rPr>
              <a:t> în Registrul dezvăluirilor practicilor ilegale şi al avertizărilor de integritate</a:t>
            </a:r>
            <a:r>
              <a:rPr lang="ro-MD" sz="3200" dirty="0" smtClean="0">
                <a:latin typeface="Arial" panose="020B0604020202020204" pitchFamily="34" charset="0"/>
                <a:cs typeface="Arial" panose="020B0604020202020204" pitchFamily="34" charset="0"/>
              </a:rPr>
              <a:t>;</a:t>
            </a:r>
          </a:p>
          <a:p>
            <a:pPr>
              <a:buClr>
                <a:srgbClr val="FF0000"/>
              </a:buClr>
            </a:pPr>
            <a:endParaRPr lang="ro-MD" sz="3200" dirty="0">
              <a:latin typeface="Arial" panose="020B0604020202020204" pitchFamily="34" charset="0"/>
              <a:cs typeface="Arial" panose="020B0604020202020204" pitchFamily="34" charset="0"/>
            </a:endParaRPr>
          </a:p>
          <a:p>
            <a:pPr>
              <a:buClr>
                <a:srgbClr val="FF0000"/>
              </a:buClr>
            </a:pPr>
            <a:r>
              <a:rPr lang="ro-MD" sz="3200" dirty="0" smtClean="0">
                <a:latin typeface="Arial" panose="020B0604020202020204" pitchFamily="34" charset="0"/>
                <a:cs typeface="Arial" panose="020B0604020202020204" pitchFamily="34" charset="0"/>
              </a:rPr>
              <a:t>să </a:t>
            </a:r>
            <a:r>
              <a:rPr lang="ro-MD" sz="3200" dirty="0">
                <a:latin typeface="Arial" panose="020B0604020202020204" pitchFamily="34" charset="0"/>
                <a:cs typeface="Arial" panose="020B0604020202020204" pitchFamily="34" charset="0"/>
              </a:rPr>
              <a:t>asigure examinarea avertizării de integritate şi comunicarea rezultatelor examinării;</a:t>
            </a:r>
          </a:p>
          <a:p>
            <a:endParaRPr lang="ru-RU" dirty="0"/>
          </a:p>
        </p:txBody>
      </p:sp>
    </p:spTree>
    <p:extLst>
      <p:ext uri="{BB962C8B-B14F-4D97-AF65-F5344CB8AC3E}">
        <p14:creationId xmlns:p14="http://schemas.microsoft.com/office/powerpoint/2010/main" val="23349849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667139"/>
          </a:xfrm>
        </p:spPr>
        <p:txBody>
          <a:bodyPr>
            <a:normAutofit/>
          </a:bodyPr>
          <a:lstStyle/>
          <a:p>
            <a:r>
              <a:rPr lang="ro-RO" sz="3600" b="1" dirty="0" smtClean="0">
                <a:solidFill>
                  <a:srgbClr val="FF0000"/>
                </a:solidFill>
                <a:latin typeface="Arial" panose="020B0604020202020204" pitchFamily="34" charset="0"/>
                <a:cs typeface="Arial" panose="020B0604020202020204" pitchFamily="34" charset="0"/>
              </a:rPr>
              <a:t>ANGAJATORII. OBLIGAȚII</a:t>
            </a:r>
            <a:endParaRPr lang="ru-RU" sz="36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59633" y="1567544"/>
            <a:ext cx="10683551" cy="5057192"/>
          </a:xfrm>
        </p:spPr>
        <p:txBody>
          <a:bodyPr>
            <a:normAutofit fontScale="77500" lnSpcReduction="20000"/>
          </a:bodyPr>
          <a:lstStyle/>
          <a:p>
            <a:pPr>
              <a:buClr>
                <a:srgbClr val="FF0000"/>
              </a:buClr>
            </a:pPr>
            <a:r>
              <a:rPr lang="ro-MD" sz="3200" dirty="0" smtClean="0">
                <a:latin typeface="Arial" panose="020B0604020202020204" pitchFamily="34" charset="0"/>
                <a:cs typeface="Arial" panose="020B0604020202020204" pitchFamily="34" charset="0"/>
              </a:rPr>
              <a:t>să </a:t>
            </a:r>
            <a:r>
              <a:rPr lang="ro-MD" sz="3200" dirty="0">
                <a:latin typeface="Arial" panose="020B0604020202020204" pitchFamily="34" charset="0"/>
                <a:cs typeface="Arial" panose="020B0604020202020204" pitchFamily="34" charset="0"/>
              </a:rPr>
              <a:t>transmită </a:t>
            </a:r>
            <a:r>
              <a:rPr lang="ro-MD" sz="3200" dirty="0" smtClean="0">
                <a:latin typeface="Arial" panose="020B0604020202020204" pitchFamily="34" charset="0"/>
                <a:cs typeface="Arial" panose="020B0604020202020204" pitchFamily="34" charset="0"/>
              </a:rPr>
              <a:t>CNA sau</a:t>
            </a:r>
            <a:r>
              <a:rPr lang="ro-MD" sz="3200" dirty="0">
                <a:latin typeface="Arial" panose="020B0604020202020204" pitchFamily="34" charset="0"/>
                <a:cs typeface="Arial" panose="020B0604020202020204" pitchFamily="34" charset="0"/>
              </a:rPr>
              <a:t>, după caz, unei alte </a:t>
            </a:r>
            <a:r>
              <a:rPr lang="ro-MD" sz="3200" dirty="0" err="1">
                <a:latin typeface="Arial" panose="020B0604020202020204" pitchFamily="34" charset="0"/>
                <a:cs typeface="Arial" panose="020B0604020202020204" pitchFamily="34" charset="0"/>
              </a:rPr>
              <a:t>autorităţi</a:t>
            </a:r>
            <a:r>
              <a:rPr lang="ro-MD" sz="3200" dirty="0">
                <a:latin typeface="Arial" panose="020B0604020202020204" pitchFamily="34" charset="0"/>
                <a:cs typeface="Arial" panose="020B0604020202020204" pitchFamily="34" charset="0"/>
              </a:rPr>
              <a:t> publice competente </a:t>
            </a:r>
            <a:r>
              <a:rPr lang="ro-MD" sz="3200" dirty="0" err="1">
                <a:latin typeface="Arial" panose="020B0604020202020204" pitchFamily="34" charset="0"/>
                <a:cs typeface="Arial" panose="020B0604020202020204" pitchFamily="34" charset="0"/>
              </a:rPr>
              <a:t>informaţia</a:t>
            </a:r>
            <a:r>
              <a:rPr lang="ro-MD" sz="3200" dirty="0">
                <a:latin typeface="Arial" panose="020B0604020202020204" pitchFamily="34" charset="0"/>
                <a:cs typeface="Arial" panose="020B0604020202020204" pitchFamily="34" charset="0"/>
              </a:rPr>
              <a:t> cuprinsă în avertizarea de integritate cu privire la practicile ilegale ce </a:t>
            </a:r>
            <a:r>
              <a:rPr lang="ro-MD" sz="3200" dirty="0" err="1">
                <a:latin typeface="Arial" panose="020B0604020202020204" pitchFamily="34" charset="0"/>
                <a:cs typeface="Arial" panose="020B0604020202020204" pitchFamily="34" charset="0"/>
              </a:rPr>
              <a:t>ameninţă</a:t>
            </a:r>
            <a:r>
              <a:rPr lang="ro-MD" sz="3200" dirty="0">
                <a:latin typeface="Arial" panose="020B0604020202020204" pitchFamily="34" charset="0"/>
                <a:cs typeface="Arial" panose="020B0604020202020204" pitchFamily="34" charset="0"/>
              </a:rPr>
              <a:t> interesul public, care au loc în cadrul </a:t>
            </a:r>
            <a:r>
              <a:rPr lang="ro-MD" sz="3200" dirty="0" err="1">
                <a:latin typeface="Arial" panose="020B0604020202020204" pitchFamily="34" charset="0"/>
                <a:cs typeface="Arial" panose="020B0604020202020204" pitchFamily="34" charset="0"/>
              </a:rPr>
              <a:t>entităţii</a:t>
            </a:r>
            <a:r>
              <a:rPr lang="ro-MD" sz="3200" dirty="0">
                <a:latin typeface="Arial" panose="020B0604020202020204" pitchFamily="34" charset="0"/>
                <a:cs typeface="Arial" panose="020B0604020202020204" pitchFamily="34" charset="0"/>
              </a:rPr>
              <a:t> publice sau private în care activează angajatul, dacă acestea întrunesc elementele unei </a:t>
            </a:r>
            <a:r>
              <a:rPr lang="ro-MD" sz="3200" dirty="0" err="1">
                <a:latin typeface="Arial" panose="020B0604020202020204" pitchFamily="34" charset="0"/>
                <a:cs typeface="Arial" panose="020B0604020202020204" pitchFamily="34" charset="0"/>
              </a:rPr>
              <a:t>infracţiuni</a:t>
            </a:r>
            <a:r>
              <a:rPr lang="ro-MD" sz="3200" dirty="0">
                <a:latin typeface="Arial" panose="020B0604020202020204" pitchFamily="34" charset="0"/>
                <a:cs typeface="Arial" panose="020B0604020202020204" pitchFamily="34" charset="0"/>
              </a:rPr>
              <a:t> sau </a:t>
            </a:r>
            <a:r>
              <a:rPr lang="ro-MD" sz="3200" dirty="0" err="1">
                <a:latin typeface="Arial" panose="020B0604020202020204" pitchFamily="34" charset="0"/>
                <a:cs typeface="Arial" panose="020B0604020202020204" pitchFamily="34" charset="0"/>
              </a:rPr>
              <a:t>contravenţii</a:t>
            </a:r>
            <a:r>
              <a:rPr lang="ro-MD" sz="3200" dirty="0">
                <a:latin typeface="Arial" panose="020B0604020202020204" pitchFamily="34" charset="0"/>
                <a:cs typeface="Arial" panose="020B0604020202020204" pitchFamily="34" charset="0"/>
              </a:rPr>
              <a:t>, cu informarea avertizorului de integritate despre faptul transmiterii informaţiei;</a:t>
            </a:r>
          </a:p>
          <a:p>
            <a:pPr>
              <a:buClr>
                <a:srgbClr val="FF0000"/>
              </a:buClr>
            </a:pPr>
            <a:endParaRPr lang="ro-MD" sz="3200" dirty="0">
              <a:latin typeface="Arial" panose="020B0604020202020204" pitchFamily="34" charset="0"/>
              <a:cs typeface="Arial" panose="020B0604020202020204" pitchFamily="34" charset="0"/>
            </a:endParaRPr>
          </a:p>
          <a:p>
            <a:pPr>
              <a:buClr>
                <a:srgbClr val="FF0000"/>
              </a:buClr>
            </a:pPr>
            <a:r>
              <a:rPr lang="ro-MD" sz="3200" dirty="0" smtClean="0">
                <a:latin typeface="Arial" panose="020B0604020202020204" pitchFamily="34" charset="0"/>
                <a:cs typeface="Arial" panose="020B0604020202020204" pitchFamily="34" charset="0"/>
              </a:rPr>
              <a:t>să </a:t>
            </a:r>
            <a:r>
              <a:rPr lang="ro-MD" sz="3200" dirty="0">
                <a:latin typeface="Arial" panose="020B0604020202020204" pitchFamily="34" charset="0"/>
                <a:cs typeface="Arial" panose="020B0604020202020204" pitchFamily="34" charset="0"/>
              </a:rPr>
              <a:t>asigure măsurile de </a:t>
            </a:r>
            <a:r>
              <a:rPr lang="ro-MD" sz="3200" dirty="0" err="1">
                <a:latin typeface="Arial" panose="020B0604020202020204" pitchFamily="34" charset="0"/>
                <a:cs typeface="Arial" panose="020B0604020202020204" pitchFamily="34" charset="0"/>
              </a:rPr>
              <a:t>protecţie</a:t>
            </a:r>
            <a:r>
              <a:rPr lang="ro-MD" sz="3200" dirty="0">
                <a:latin typeface="Arial" panose="020B0604020202020204" pitchFamily="34" charset="0"/>
                <a:cs typeface="Arial" panose="020B0604020202020204" pitchFamily="34" charset="0"/>
              </a:rPr>
              <a:t> a avertizorului de integritate stabilite la art.14 din </a:t>
            </a:r>
            <a:r>
              <a:rPr lang="ro-MD" sz="3200" dirty="0">
                <a:solidFill>
                  <a:srgbClr val="FF0000"/>
                </a:solidFill>
                <a:latin typeface="Arial" panose="020B0604020202020204" pitchFamily="34" charset="0"/>
                <a:cs typeface="Arial" panose="020B0604020202020204" pitchFamily="34" charset="0"/>
                <a:hlinkClick r:id="rId3"/>
              </a:rPr>
              <a:t>Legea nr.122/2018</a:t>
            </a:r>
            <a:r>
              <a:rPr lang="ro-MD" sz="3200" dirty="0">
                <a:solidFill>
                  <a:srgbClr val="FF0000"/>
                </a:solidFill>
                <a:latin typeface="Arial" panose="020B0604020202020204" pitchFamily="34" charset="0"/>
                <a:cs typeface="Arial" panose="020B0604020202020204" pitchFamily="34" charset="0"/>
              </a:rPr>
              <a:t> </a:t>
            </a:r>
            <a:r>
              <a:rPr lang="ro-MD" sz="3200" dirty="0">
                <a:latin typeface="Arial" panose="020B0604020202020204" pitchFamily="34" charset="0"/>
                <a:cs typeface="Arial" panose="020B0604020202020204" pitchFamily="34" charset="0"/>
              </a:rPr>
              <a:t>privind avertizorii de integritate;</a:t>
            </a:r>
          </a:p>
          <a:p>
            <a:pPr>
              <a:buClr>
                <a:srgbClr val="FF0000"/>
              </a:buClr>
            </a:pPr>
            <a:endParaRPr lang="ro-MD" sz="3200" dirty="0" smtClean="0">
              <a:latin typeface="Arial" panose="020B0604020202020204" pitchFamily="34" charset="0"/>
              <a:cs typeface="Arial" panose="020B0604020202020204" pitchFamily="34" charset="0"/>
            </a:endParaRPr>
          </a:p>
          <a:p>
            <a:pPr>
              <a:buClr>
                <a:srgbClr val="FF0000"/>
              </a:buClr>
            </a:pPr>
            <a:r>
              <a:rPr lang="ro-MD" sz="3200" dirty="0" smtClean="0">
                <a:latin typeface="Arial" panose="020B0604020202020204" pitchFamily="34" charset="0"/>
                <a:cs typeface="Arial" panose="020B0604020202020204" pitchFamily="34" charset="0"/>
              </a:rPr>
              <a:t>să </a:t>
            </a:r>
            <a:r>
              <a:rPr lang="ro-MD" sz="3200" dirty="0">
                <a:latin typeface="Arial" panose="020B0604020202020204" pitchFamily="34" charset="0"/>
                <a:cs typeface="Arial" panose="020B0604020202020204" pitchFamily="34" charset="0"/>
              </a:rPr>
              <a:t>tragă la răspundere disciplinară persoana/persoanele pentru neasigurarea </a:t>
            </a:r>
            <a:r>
              <a:rPr lang="ro-MD" sz="3200" dirty="0" err="1">
                <a:latin typeface="Arial" panose="020B0604020202020204" pitchFamily="34" charset="0"/>
                <a:cs typeface="Arial" panose="020B0604020202020204" pitchFamily="34" charset="0"/>
              </a:rPr>
              <a:t>recepţionării</a:t>
            </a:r>
            <a:r>
              <a:rPr lang="ro-MD" sz="3200" dirty="0">
                <a:latin typeface="Arial" panose="020B0604020202020204" pitchFamily="34" charset="0"/>
                <a:cs typeface="Arial" panose="020B0604020202020204" pitchFamily="34" charset="0"/>
              </a:rPr>
              <a:t>, înregistrării şi examinării dezvăluirilor interne a practicilor ilegale ale </a:t>
            </a:r>
            <a:r>
              <a:rPr lang="ro-MD" sz="3200" dirty="0" err="1">
                <a:latin typeface="Arial" panose="020B0604020202020204" pitchFamily="34" charset="0"/>
                <a:cs typeface="Arial" panose="020B0604020202020204" pitchFamily="34" charset="0"/>
              </a:rPr>
              <a:t>angajaţilor</a:t>
            </a:r>
            <a:r>
              <a:rPr lang="ro-MD" sz="3200" dirty="0">
                <a:latin typeface="Arial" panose="020B0604020202020204" pitchFamily="34" charset="0"/>
                <a:cs typeface="Arial" panose="020B0604020202020204" pitchFamily="34" charset="0"/>
              </a:rPr>
              <a:t>, pentru necomunicarea rezultatului examinării avertizării de integritate în termenul legal, precum şi pentru neasigurarea </a:t>
            </a:r>
            <a:r>
              <a:rPr lang="ro-MD" sz="3200" dirty="0" err="1">
                <a:latin typeface="Arial" panose="020B0604020202020204" pitchFamily="34" charset="0"/>
                <a:cs typeface="Arial" panose="020B0604020202020204" pitchFamily="34" charset="0"/>
              </a:rPr>
              <a:t>confidenţialităţii</a:t>
            </a:r>
            <a:r>
              <a:rPr lang="ro-MD" sz="3200" dirty="0">
                <a:latin typeface="Arial" panose="020B0604020202020204" pitchFamily="34" charset="0"/>
                <a:cs typeface="Arial" panose="020B0604020202020204" pitchFamily="34" charset="0"/>
              </a:rPr>
              <a:t> </a:t>
            </a:r>
            <a:r>
              <a:rPr lang="ro-MD" sz="3200" dirty="0" err="1">
                <a:latin typeface="Arial" panose="020B0604020202020204" pitchFamily="34" charset="0"/>
                <a:cs typeface="Arial" panose="020B0604020202020204" pitchFamily="34" charset="0"/>
              </a:rPr>
              <a:t>identităţii</a:t>
            </a:r>
            <a:r>
              <a:rPr lang="ro-MD" sz="3200" dirty="0">
                <a:latin typeface="Arial" panose="020B0604020202020204" pitchFamily="34" charset="0"/>
                <a:cs typeface="Arial" panose="020B0604020202020204" pitchFamily="34" charset="0"/>
              </a:rPr>
              <a:t> avertizorului de integritate.</a:t>
            </a:r>
          </a:p>
          <a:p>
            <a:endParaRPr lang="ru-RU" dirty="0"/>
          </a:p>
        </p:txBody>
      </p:sp>
    </p:spTree>
    <p:extLst>
      <p:ext uri="{BB962C8B-B14F-4D97-AF65-F5344CB8AC3E}">
        <p14:creationId xmlns:p14="http://schemas.microsoft.com/office/powerpoint/2010/main" val="20216765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79106"/>
          </a:xfrm>
        </p:spPr>
        <p:txBody>
          <a:bodyPr>
            <a:normAutofit/>
          </a:bodyPr>
          <a:lstStyle/>
          <a:p>
            <a:r>
              <a:rPr lang="ro-RO" sz="3600" b="1" dirty="0" smtClean="0">
                <a:solidFill>
                  <a:srgbClr val="FF0000"/>
                </a:solidFill>
                <a:latin typeface="Arial" panose="020B0604020202020204" pitchFamily="34" charset="0"/>
                <a:cs typeface="Arial" panose="020B0604020202020204" pitchFamily="34" charset="0"/>
              </a:rPr>
              <a:t>REGULA ”CONFIDENȚIALITĂȚII”</a:t>
            </a:r>
            <a:endParaRPr lang="ru-RU" sz="3600" b="1" dirty="0">
              <a:solidFill>
                <a:srgbClr val="FF000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371600" y="1464906"/>
            <a:ext cx="10627567" cy="5243804"/>
          </a:xfrm>
        </p:spPr>
        <p:txBody>
          <a:bodyPr>
            <a:normAutofit/>
          </a:bodyPr>
          <a:lstStyle/>
          <a:p>
            <a:pPr lvl="0">
              <a:lnSpc>
                <a:spcPct val="90000"/>
              </a:lnSpc>
              <a:spcAft>
                <a:spcPts val="0"/>
              </a:spcAft>
              <a:buClr>
                <a:srgbClr val="FF0000"/>
              </a:buClr>
              <a:buFont typeface="Wingdings" panose="05000000000000000000" pitchFamily="2" charset="2"/>
              <a:buChar char="§"/>
            </a:pPr>
            <a:r>
              <a:rPr lang="ro-MD" sz="2600" b="1" dirty="0" smtClean="0">
                <a:solidFill>
                  <a:srgbClr val="FF0000"/>
                </a:solidFill>
                <a:latin typeface="Arial" panose="020B0604020202020204" pitchFamily="34" charset="0"/>
                <a:cs typeface="Arial" panose="020B0604020202020204" pitchFamily="34" charset="0"/>
              </a:rPr>
              <a:t>Identitatea </a:t>
            </a:r>
            <a:r>
              <a:rPr lang="ro-MD" sz="2600" b="1" dirty="0">
                <a:solidFill>
                  <a:srgbClr val="FF0000"/>
                </a:solidFill>
                <a:latin typeface="Arial" panose="020B0604020202020204" pitchFamily="34" charset="0"/>
                <a:cs typeface="Arial" panose="020B0604020202020204" pitchFamily="34" charset="0"/>
              </a:rPr>
              <a:t>angajatului care dezvăluie practici ilegale </a:t>
            </a:r>
            <a:r>
              <a:rPr lang="ro-MD" sz="2600" b="1" u="sng" dirty="0">
                <a:solidFill>
                  <a:srgbClr val="FF0000"/>
                </a:solidFill>
                <a:latin typeface="Arial" panose="020B0604020202020204" pitchFamily="34" charset="0"/>
                <a:cs typeface="Arial" panose="020B0604020202020204" pitchFamily="34" charset="0"/>
              </a:rPr>
              <a:t>nu se divulgă</a:t>
            </a:r>
            <a:r>
              <a:rPr lang="ro-MD" sz="2600" b="1" dirty="0">
                <a:solidFill>
                  <a:srgbClr val="FF0000"/>
                </a:solidFill>
                <a:latin typeface="Arial" panose="020B0604020202020204" pitchFamily="34" charset="0"/>
                <a:cs typeface="Arial" panose="020B0604020202020204" pitchFamily="34" charset="0"/>
              </a:rPr>
              <a:t> </a:t>
            </a:r>
            <a:r>
              <a:rPr lang="ro-MD" sz="2600" dirty="0">
                <a:solidFill>
                  <a:srgbClr val="000000"/>
                </a:solidFill>
                <a:latin typeface="Arial" panose="020B0604020202020204" pitchFamily="34" charset="0"/>
                <a:cs typeface="Arial" panose="020B0604020202020204" pitchFamily="34" charset="0"/>
              </a:rPr>
              <a:t>și nu se comunică persoanelor bănuite de asemenea practici, dacă angajatul însuși nu dezvăluie sau nu comunică identitatea sa</a:t>
            </a:r>
            <a:r>
              <a:rPr lang="ro-MD" sz="2600" dirty="0" smtClean="0">
                <a:solidFill>
                  <a:srgbClr val="000000"/>
                </a:solidFill>
                <a:latin typeface="Arial" panose="020B0604020202020204" pitchFamily="34" charset="0"/>
                <a:cs typeface="Arial" panose="020B0604020202020204" pitchFamily="34" charset="0"/>
              </a:rPr>
              <a:t>.</a:t>
            </a:r>
          </a:p>
          <a:p>
            <a:pPr lvl="0">
              <a:lnSpc>
                <a:spcPct val="90000"/>
              </a:lnSpc>
              <a:spcAft>
                <a:spcPts val="0"/>
              </a:spcAft>
              <a:buClr>
                <a:srgbClr val="FF0000"/>
              </a:buClr>
              <a:buFont typeface="Wingdings" panose="05000000000000000000" pitchFamily="2" charset="2"/>
              <a:buChar char="§"/>
            </a:pPr>
            <a:endParaRPr lang="ro-MD" sz="2600" dirty="0">
              <a:solidFill>
                <a:srgbClr val="000000"/>
              </a:solidFill>
              <a:latin typeface="Arial" panose="020B0604020202020204" pitchFamily="34" charset="0"/>
              <a:cs typeface="Arial" panose="020B0604020202020204" pitchFamily="34" charset="0"/>
            </a:endParaRPr>
          </a:p>
          <a:p>
            <a:pPr lvl="0">
              <a:lnSpc>
                <a:spcPct val="90000"/>
              </a:lnSpc>
              <a:spcAft>
                <a:spcPts val="0"/>
              </a:spcAft>
              <a:buClr>
                <a:srgbClr val="FF0000"/>
              </a:buClr>
              <a:buFont typeface="Wingdings" panose="05000000000000000000" pitchFamily="2" charset="2"/>
              <a:buChar char="§"/>
            </a:pPr>
            <a:r>
              <a:rPr lang="ro-MD" sz="2600" dirty="0" smtClean="0">
                <a:solidFill>
                  <a:srgbClr val="000000"/>
                </a:solidFill>
                <a:latin typeface="Arial" panose="020B0604020202020204" pitchFamily="34" charset="0"/>
                <a:cs typeface="Arial" panose="020B0604020202020204" pitchFamily="34" charset="0"/>
              </a:rPr>
              <a:t>Datele </a:t>
            </a:r>
            <a:r>
              <a:rPr lang="ro-MD" sz="2600" dirty="0">
                <a:solidFill>
                  <a:srgbClr val="000000"/>
                </a:solidFill>
                <a:latin typeface="Arial" panose="020B0604020202020204" pitchFamily="34" charset="0"/>
                <a:cs typeface="Arial" panose="020B0604020202020204" pitchFamily="34" charset="0"/>
              </a:rPr>
              <a:t>cu caracter personal </a:t>
            </a:r>
            <a:r>
              <a:rPr lang="ro-MD" sz="2600" b="1" dirty="0">
                <a:solidFill>
                  <a:srgbClr val="FF0000"/>
                </a:solidFill>
                <a:latin typeface="Arial" panose="020B0604020202020204" pitchFamily="34" charset="0"/>
                <a:cs typeface="Arial" panose="020B0604020202020204" pitchFamily="34" charset="0"/>
              </a:rPr>
              <a:t>pot fi divulgate </a:t>
            </a:r>
            <a:r>
              <a:rPr lang="ro-MD" sz="2600" dirty="0">
                <a:solidFill>
                  <a:srgbClr val="000000"/>
                </a:solidFill>
                <a:latin typeface="Arial" panose="020B0604020202020204" pitchFamily="34" charset="0"/>
                <a:cs typeface="Arial" panose="020B0604020202020204" pitchFamily="34" charset="0"/>
              </a:rPr>
              <a:t>doar în cazul urmăririi penale pornite în baza </a:t>
            </a:r>
            <a:r>
              <a:rPr lang="ro-MD" sz="2600" b="1" dirty="0">
                <a:solidFill>
                  <a:srgbClr val="FF0000"/>
                </a:solidFill>
                <a:latin typeface="Arial" panose="020B0604020202020204" pitchFamily="34" charset="0"/>
                <a:cs typeface="Arial" panose="020B0604020202020204" pitchFamily="34" charset="0"/>
              </a:rPr>
              <a:t>dezvăluirii de interes public</a:t>
            </a:r>
            <a:r>
              <a:rPr lang="ro-MD" sz="2600" dirty="0">
                <a:solidFill>
                  <a:srgbClr val="000000"/>
                </a:solidFill>
                <a:latin typeface="Arial" panose="020B0604020202020204" pitchFamily="34" charset="0"/>
                <a:cs typeface="Arial" panose="020B0604020202020204" pitchFamily="34" charset="0"/>
              </a:rPr>
              <a:t>. În acest caz, avertizorul de integritate este audiat în calitate de martor în condițiile Codului de procedură penală al Republicii Moldova sau, după caz, ale Codului contravențional al Republicii Moldova și poate beneficia de protecție în conformitate cu Legea nr. 105/2008 cu privire la protecția martorilor și altor participanți la procesul penal.</a:t>
            </a:r>
            <a:endParaRPr lang="ru-RU" sz="2600" dirty="0">
              <a:solidFill>
                <a:prstClr val="black"/>
              </a:solidFill>
              <a:latin typeface="Arial" panose="020B0604020202020204" pitchFamily="34" charset="0"/>
              <a:cs typeface="Arial" panose="020B0604020202020204" pitchFamily="34" charset="0"/>
            </a:endParaRPr>
          </a:p>
          <a:p>
            <a:endParaRPr lang="ru-RU" sz="2600" dirty="0"/>
          </a:p>
        </p:txBody>
      </p:sp>
    </p:spTree>
    <p:extLst>
      <p:ext uri="{BB962C8B-B14F-4D97-AF65-F5344CB8AC3E}">
        <p14:creationId xmlns:p14="http://schemas.microsoft.com/office/powerpoint/2010/main" val="1256945173"/>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155</TotalTime>
  <Words>1229</Words>
  <Application>Microsoft Office PowerPoint</Application>
  <PresentationFormat>Widescreen</PresentationFormat>
  <Paragraphs>120</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Franklin Gothic Book</vt:lpstr>
      <vt:lpstr>Times New Roman</vt:lpstr>
      <vt:lpstr>Wingdings</vt:lpstr>
      <vt:lpstr>Crop</vt:lpstr>
      <vt:lpstr>Procedurile de examinare a dezvăluirilor practicilor ilegale</vt:lpstr>
      <vt:lpstr>HG 23 din 22.01.2020</vt:lpstr>
      <vt:lpstr>DEZVĂLUIRI A PRACTICILOR ILEGALE</vt:lpstr>
      <vt:lpstr>CATEGORIILE DEZVĂLUIRILOR PRACTICILOR ILEGALE</vt:lpstr>
      <vt:lpstr>SUBIECȚII CARE POT FACE DEZVĂLUIRI</vt:lpstr>
      <vt:lpstr>REGULA ”BUNEI CREDINȚE”</vt:lpstr>
      <vt:lpstr>ANGAJATORII. OBLIGAȚII</vt:lpstr>
      <vt:lpstr>ANGAJATORII. OBLIGAȚII</vt:lpstr>
      <vt:lpstr>REGULA ”CONFIDENȚIALITĂȚII”</vt:lpstr>
      <vt:lpstr>FORMULARUL DEZVĂLUIRILOR</vt:lpstr>
      <vt:lpstr>REGISTRUL DEZVĂLUIRILOR</vt:lpstr>
      <vt:lpstr>REGISTRUL DEZVĂLUIRILOR</vt:lpstr>
      <vt:lpstr>PROTECȚIA AVERTIZORILOR</vt:lpstr>
      <vt:lpstr>GARANȚIILE DE PROTECȚIE </vt:lpstr>
      <vt:lpstr>ÎNTREBĂRI???</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Procedurile de examinare a dezvăluirilor practicilor ilegale</dc:title>
  <dc:creator>LiliaCAPC</dc:creator>
  <cp:lastModifiedBy>LiliaCAPC</cp:lastModifiedBy>
  <cp:revision>9</cp:revision>
  <cp:lastPrinted>2020-03-05T15:54:20Z</cp:lastPrinted>
  <dcterms:created xsi:type="dcterms:W3CDTF">2020-03-05T13:20:17Z</dcterms:created>
  <dcterms:modified xsi:type="dcterms:W3CDTF">2020-03-05T15:55:51Z</dcterms:modified>
</cp:coreProperties>
</file>